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Google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3" name="Sayantan Da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GoogleSans-regular.fntdata"/><Relationship Id="rId47" Type="http://schemas.openxmlformats.org/officeDocument/2006/relationships/slide" Target="slides/slide41.xml"/><Relationship Id="rId49" Type="http://schemas.openxmlformats.org/officeDocument/2006/relationships/font" Target="fonts/GoogleSans-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GoogleSans-boldItalic.fntdata"/><Relationship Id="rId50" Type="http://schemas.openxmlformats.org/officeDocument/2006/relationships/font" Target="fonts/GoogleSans-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3-06T18:30:40.061">
    <p:pos x="6000" y="0"/>
    <p:text>Add detail on MSE since DT-R uses it</p:text>
  </p:cm>
  <p:cm authorId="0" idx="2" dt="2020-03-06T18:29:39.270">
    <p:pos x="6000" y="100"/>
    <p:text>Make sure no concept coded in the notebook goes unexplained here or on the whiteboard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20-03-06T17:52:04.251">
    <p:pos x="6000" y="0"/>
    <p:text>Slides are very well made. Great job Team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0e01bdd2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0e01bdd2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0e01bdd2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0e01bdd2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0e01bdd2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0e01bdd2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0d5a33d4c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0d5a33d4c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1138eec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1138eec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ef61073d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ef61073d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ef61073d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ef61073d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ef61073d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ef61073d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ef61073d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ef61073d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7ef61073d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ef61073d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70d5a33d4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70d5a33d4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ef61073d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ef61073d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ef61073d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ef61073d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7ef61073d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ef61073d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ef61073d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ef61073d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ef61073d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ef61073d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ef61073d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ef61073d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ef61073d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ef61073d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ef61073d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ef61073d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ef61073d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ef61073d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ef61073d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ef61073d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70d5a33d4c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0d5a33d4c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ef61073d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ef61073d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7ef61073d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ef61073d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7ef61073d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ef61073d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7ef61073d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ef61073d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7ef61073d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7ef61073d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7ef61073d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ef61073d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ef61073d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ef61073d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ef61073d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ef61073d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7ef61073d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ef61073d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7ef61073df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ef61073df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0d5a33d4c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0d5a33d4c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7ef61073d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7ef61073d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7ef61073d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ef61073d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0d5a33d4c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0d5a33d4c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0d5a33d4c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0d5a33d4c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0e01bdd2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0e01bdd2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0e01bdd2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0e01bdd2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0e01bdd2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0e01bdd2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1">
  <p:cSld name="SECTION_HEADER_3">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6636" l="0" r="20911" t="24373"/>
          <a:stretch/>
        </p:blipFill>
        <p:spPr>
          <a:xfrm>
            <a:off x="4360400" y="-30925"/>
            <a:ext cx="4783600" cy="5174427"/>
          </a:xfrm>
          <a:prstGeom prst="rect">
            <a:avLst/>
          </a:prstGeom>
          <a:noFill/>
          <a:ln>
            <a:noFill/>
          </a:ln>
        </p:spPr>
      </p:pic>
      <p:pic>
        <p:nvPicPr>
          <p:cNvPr id="10" name="Google Shape;10;p2"/>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11" name="Google Shape;11;p2"/>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 name="Google Shape;12;p2"/>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_1_2_2_1">
    <p:spTree>
      <p:nvGrpSpPr>
        <p:cNvPr id="52" name="Shape 52"/>
        <p:cNvGrpSpPr/>
        <p:nvPr/>
      </p:nvGrpSpPr>
      <p:grpSpPr>
        <a:xfrm>
          <a:off x="0" y="0"/>
          <a:ext cx="0" cy="0"/>
          <a:chOff x="0" y="0"/>
          <a:chExt cx="0" cy="0"/>
        </a:xfrm>
      </p:grpSpPr>
      <p:pic>
        <p:nvPicPr>
          <p:cNvPr id="53" name="Google Shape;53;p11"/>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
        <p:nvSpPr>
          <p:cNvPr id="54" name="Google Shape;54;p11"/>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TITLE_1_2_2_1_1">
    <p:spTree>
      <p:nvGrpSpPr>
        <p:cNvPr id="55" name="Shape 55"/>
        <p:cNvGrpSpPr/>
        <p:nvPr/>
      </p:nvGrpSpPr>
      <p:grpSpPr>
        <a:xfrm>
          <a:off x="0" y="0"/>
          <a:ext cx="0" cy="0"/>
          <a:chOff x="0" y="0"/>
          <a:chExt cx="0" cy="0"/>
        </a:xfrm>
      </p:grpSpPr>
      <p:pic>
        <p:nvPicPr>
          <p:cNvPr id="56" name="Google Shape;56;p12"/>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Background">
  <p:cSld name="TITLE_1_2_2_1_1_1">
    <p:bg>
      <p:bgPr>
        <a:solidFill>
          <a:srgbClr val="000000"/>
        </a:solidFill>
      </p:bgPr>
    </p:bg>
    <p:spTree>
      <p:nvGrpSpPr>
        <p:cNvPr id="57" name="Shape 57"/>
        <p:cNvGrpSpPr/>
        <p:nvPr/>
      </p:nvGrpSpPr>
      <p:grpSpPr>
        <a:xfrm>
          <a:off x="0" y="0"/>
          <a:ext cx="0" cy="0"/>
          <a:chOff x="0" y="0"/>
          <a:chExt cx="0" cy="0"/>
        </a:xfrm>
      </p:grpSpPr>
      <p:pic>
        <p:nvPicPr>
          <p:cNvPr id="58" name="Google Shape;58;p13"/>
          <p:cNvPicPr preferRelativeResize="0"/>
          <p:nvPr/>
        </p:nvPicPr>
        <p:blipFill rotWithShape="1">
          <a:blip r:embed="rId2">
            <a:alphaModFix/>
          </a:blip>
          <a:srcRect b="36163" l="0" r="0" t="29027"/>
          <a:stretch/>
        </p:blipFill>
        <p:spPr>
          <a:xfrm>
            <a:off x="8142925" y="129001"/>
            <a:ext cx="824649" cy="2923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9" name="Shape 59"/>
        <p:cNvGrpSpPr/>
        <p:nvPr/>
      </p:nvGrpSpPr>
      <p:grpSpPr>
        <a:xfrm>
          <a:off x="0" y="0"/>
          <a:ext cx="0" cy="0"/>
          <a:chOff x="0" y="0"/>
          <a:chExt cx="0" cy="0"/>
        </a:xfrm>
      </p:grpSpPr>
      <p:cxnSp>
        <p:nvCxnSpPr>
          <p:cNvPr id="60" name="Google Shape;60;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4"/>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4800"/>
              <a:buChar char="●"/>
              <a:defRPr sz="4800">
                <a:solidFill>
                  <a:schemeClr val="lt1"/>
                </a:solidFill>
              </a:defRPr>
            </a:lvl1pPr>
            <a:lvl2pPr lvl="1" rtl="0">
              <a:spcBef>
                <a:spcPts val="0"/>
              </a:spcBef>
              <a:spcAft>
                <a:spcPts val="0"/>
              </a:spcAft>
              <a:buClr>
                <a:schemeClr val="lt1"/>
              </a:buClr>
              <a:buSzPts val="4800"/>
              <a:buChar char="○"/>
              <a:defRPr sz="4800">
                <a:solidFill>
                  <a:schemeClr val="lt1"/>
                </a:solidFill>
              </a:defRPr>
            </a:lvl2pPr>
            <a:lvl3pPr lvl="2" rtl="0">
              <a:spcBef>
                <a:spcPts val="0"/>
              </a:spcBef>
              <a:spcAft>
                <a:spcPts val="0"/>
              </a:spcAft>
              <a:buClr>
                <a:schemeClr val="lt1"/>
              </a:buClr>
              <a:buSzPts val="4800"/>
              <a:buChar char="■"/>
              <a:defRPr sz="4800">
                <a:solidFill>
                  <a:schemeClr val="lt1"/>
                </a:solidFill>
              </a:defRPr>
            </a:lvl3pPr>
            <a:lvl4pPr lvl="3" rtl="0">
              <a:spcBef>
                <a:spcPts val="0"/>
              </a:spcBef>
              <a:spcAft>
                <a:spcPts val="0"/>
              </a:spcAft>
              <a:buClr>
                <a:schemeClr val="lt1"/>
              </a:buClr>
              <a:buSzPts val="4800"/>
              <a:buChar char="●"/>
              <a:defRPr sz="4800">
                <a:solidFill>
                  <a:schemeClr val="lt1"/>
                </a:solidFill>
              </a:defRPr>
            </a:lvl4pPr>
            <a:lvl5pPr lvl="4" rtl="0">
              <a:spcBef>
                <a:spcPts val="0"/>
              </a:spcBef>
              <a:spcAft>
                <a:spcPts val="0"/>
              </a:spcAft>
              <a:buClr>
                <a:schemeClr val="lt1"/>
              </a:buClr>
              <a:buSzPts val="4800"/>
              <a:buChar char="○"/>
              <a:defRPr sz="4800">
                <a:solidFill>
                  <a:schemeClr val="lt1"/>
                </a:solidFill>
              </a:defRPr>
            </a:lvl5pPr>
            <a:lvl6pPr lvl="5" rtl="0">
              <a:spcBef>
                <a:spcPts val="0"/>
              </a:spcBef>
              <a:spcAft>
                <a:spcPts val="0"/>
              </a:spcAft>
              <a:buClr>
                <a:schemeClr val="lt1"/>
              </a:buClr>
              <a:buSzPts val="4800"/>
              <a:buChar char="■"/>
              <a:defRPr sz="4800">
                <a:solidFill>
                  <a:schemeClr val="lt1"/>
                </a:solidFill>
              </a:defRPr>
            </a:lvl6pPr>
            <a:lvl7pPr lvl="6" rtl="0">
              <a:spcBef>
                <a:spcPts val="0"/>
              </a:spcBef>
              <a:spcAft>
                <a:spcPts val="0"/>
              </a:spcAft>
              <a:buClr>
                <a:schemeClr val="lt1"/>
              </a:buClr>
              <a:buSzPts val="4800"/>
              <a:buChar char="●"/>
              <a:defRPr sz="4800">
                <a:solidFill>
                  <a:schemeClr val="lt1"/>
                </a:solidFill>
              </a:defRPr>
            </a:lvl7pPr>
            <a:lvl8pPr lvl="7" rtl="0">
              <a:spcBef>
                <a:spcPts val="0"/>
              </a:spcBef>
              <a:spcAft>
                <a:spcPts val="0"/>
              </a:spcAft>
              <a:buClr>
                <a:schemeClr val="lt1"/>
              </a:buClr>
              <a:buSzPts val="4800"/>
              <a:buChar char="○"/>
              <a:defRPr sz="4800">
                <a:solidFill>
                  <a:schemeClr val="lt1"/>
                </a:solidFill>
              </a:defRPr>
            </a:lvl8pPr>
            <a:lvl9pPr lvl="8" rtl="0">
              <a:spcBef>
                <a:spcPts val="0"/>
              </a:spcBef>
              <a:spcAft>
                <a:spcPts val="0"/>
              </a:spcAft>
              <a:buClr>
                <a:schemeClr val="lt1"/>
              </a:buClr>
              <a:buSzPts val="4800"/>
              <a:buChar char="■"/>
              <a:defRPr sz="4800">
                <a:solidFill>
                  <a:schemeClr val="lt1"/>
                </a:solidFill>
              </a:defRPr>
            </a:lvl9pPr>
          </a:lstStyle>
          <a:p/>
        </p:txBody>
      </p:sp>
      <p:sp>
        <p:nvSpPr>
          <p:cNvPr id="62" name="Google Shape;62;p14"/>
          <p:cNvSpPr txBox="1"/>
          <p:nvPr>
            <p:ph idx="1" type="subTitle"/>
          </p:nvPr>
        </p:nvSpPr>
        <p:spPr>
          <a:xfrm>
            <a:off x="510450" y="3182313"/>
            <a:ext cx="8123100" cy="630000"/>
          </a:xfrm>
          <a:prstGeom prst="rect">
            <a:avLst/>
          </a:prstGeom>
        </p:spPr>
        <p:txBody>
          <a:bodyPr anchorCtr="0" anchor="t" bIns="22850" lIns="91450" spcFirstLastPara="1" rIns="22850" wrap="square" tIns="22850">
            <a:noAutofit/>
          </a:bodyPr>
          <a:lstStyle>
            <a:lvl1pPr lvl="0" rtl="0">
              <a:lnSpc>
                <a:spcPct val="100000"/>
              </a:lnSpc>
              <a:spcBef>
                <a:spcPts val="1000"/>
              </a:spcBef>
              <a:spcAft>
                <a:spcPts val="0"/>
              </a:spcAft>
              <a:buClr>
                <a:schemeClr val="lt1"/>
              </a:buClr>
              <a:buSzPts val="2400"/>
              <a:buNone/>
              <a:defRPr sz="2400">
                <a:solidFill>
                  <a:schemeClr val="lt1"/>
                </a:solidFill>
              </a:defRPr>
            </a:lvl1pPr>
            <a:lvl2pPr lvl="1" rtl="0">
              <a:lnSpc>
                <a:spcPct val="100000"/>
              </a:lnSpc>
              <a:spcBef>
                <a:spcPts val="1000"/>
              </a:spcBef>
              <a:spcAft>
                <a:spcPts val="0"/>
              </a:spcAft>
              <a:buClr>
                <a:schemeClr val="lt1"/>
              </a:buClr>
              <a:buSzPts val="2400"/>
              <a:buNone/>
              <a:defRPr sz="2400">
                <a:solidFill>
                  <a:schemeClr val="lt1"/>
                </a:solidFill>
              </a:defRPr>
            </a:lvl2pPr>
            <a:lvl3pPr lvl="2" rtl="0">
              <a:lnSpc>
                <a:spcPct val="100000"/>
              </a:lnSpc>
              <a:spcBef>
                <a:spcPts val="1000"/>
              </a:spcBef>
              <a:spcAft>
                <a:spcPts val="0"/>
              </a:spcAft>
              <a:buClr>
                <a:schemeClr val="lt1"/>
              </a:buClr>
              <a:buSzPts val="2400"/>
              <a:buNone/>
              <a:defRPr sz="2400">
                <a:solidFill>
                  <a:schemeClr val="lt1"/>
                </a:solidFill>
              </a:defRPr>
            </a:lvl3pPr>
            <a:lvl4pPr lvl="3" rtl="0">
              <a:lnSpc>
                <a:spcPct val="100000"/>
              </a:lnSpc>
              <a:spcBef>
                <a:spcPts val="1000"/>
              </a:spcBef>
              <a:spcAft>
                <a:spcPts val="0"/>
              </a:spcAft>
              <a:buClr>
                <a:schemeClr val="lt1"/>
              </a:buClr>
              <a:buSzPts val="2400"/>
              <a:buNone/>
              <a:defRPr sz="2400">
                <a:solidFill>
                  <a:schemeClr val="lt1"/>
                </a:solidFill>
              </a:defRPr>
            </a:lvl4pPr>
            <a:lvl5pPr lvl="4" rtl="0">
              <a:lnSpc>
                <a:spcPct val="100000"/>
              </a:lnSpc>
              <a:spcBef>
                <a:spcPts val="1000"/>
              </a:spcBef>
              <a:spcAft>
                <a:spcPts val="0"/>
              </a:spcAft>
              <a:buClr>
                <a:schemeClr val="lt1"/>
              </a:buClr>
              <a:buSzPts val="2400"/>
              <a:buNone/>
              <a:defRPr sz="2400">
                <a:solidFill>
                  <a:schemeClr val="lt1"/>
                </a:solidFill>
              </a:defRPr>
            </a:lvl5pPr>
            <a:lvl6pPr lvl="5" rtl="0">
              <a:lnSpc>
                <a:spcPct val="100000"/>
              </a:lnSpc>
              <a:spcBef>
                <a:spcPts val="1000"/>
              </a:spcBef>
              <a:spcAft>
                <a:spcPts val="0"/>
              </a:spcAft>
              <a:buClr>
                <a:schemeClr val="lt1"/>
              </a:buClr>
              <a:buSzPts val="2400"/>
              <a:buNone/>
              <a:defRPr sz="2400">
                <a:solidFill>
                  <a:schemeClr val="lt1"/>
                </a:solidFill>
              </a:defRPr>
            </a:lvl6pPr>
            <a:lvl7pPr lvl="6" rtl="0">
              <a:lnSpc>
                <a:spcPct val="100000"/>
              </a:lnSpc>
              <a:spcBef>
                <a:spcPts val="1000"/>
              </a:spcBef>
              <a:spcAft>
                <a:spcPts val="0"/>
              </a:spcAft>
              <a:buClr>
                <a:schemeClr val="lt1"/>
              </a:buClr>
              <a:buSzPts val="2400"/>
              <a:buNone/>
              <a:defRPr sz="2400">
                <a:solidFill>
                  <a:schemeClr val="lt1"/>
                </a:solidFill>
              </a:defRPr>
            </a:lvl7pPr>
            <a:lvl8pPr lvl="7" rtl="0">
              <a:lnSpc>
                <a:spcPct val="100000"/>
              </a:lnSpc>
              <a:spcBef>
                <a:spcPts val="1000"/>
              </a:spcBef>
              <a:spcAft>
                <a:spcPts val="0"/>
              </a:spcAft>
              <a:buClr>
                <a:schemeClr val="lt1"/>
              </a:buClr>
              <a:buSzPts val="2400"/>
              <a:buNone/>
              <a:defRPr sz="2400">
                <a:solidFill>
                  <a:schemeClr val="lt1"/>
                </a:solidFill>
              </a:defRPr>
            </a:lvl8pPr>
            <a:lvl9pPr lvl="8" rtl="0">
              <a:lnSpc>
                <a:spcPct val="100000"/>
              </a:lnSpc>
              <a:spcBef>
                <a:spcPts val="1000"/>
              </a:spcBef>
              <a:spcAft>
                <a:spcPts val="0"/>
              </a:spcAft>
              <a:buClr>
                <a:schemeClr val="lt1"/>
              </a:buClr>
              <a:buSzPts val="2400"/>
              <a:buNone/>
              <a:defRPr sz="2400">
                <a:solidFill>
                  <a:schemeClr val="lt1"/>
                </a:solidFill>
              </a:defRPr>
            </a:lvl9pPr>
          </a:lstStyle>
          <a:p/>
        </p:txBody>
      </p:sp>
      <p:sp>
        <p:nvSpPr>
          <p:cNvPr id="63" name="Google Shape;63;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5">
  <p:cSld name="TITLE_AND_BODY_5">
    <p:spTree>
      <p:nvGrpSpPr>
        <p:cNvPr id="64" name="Shape 64"/>
        <p:cNvGrpSpPr/>
        <p:nvPr/>
      </p:nvGrpSpPr>
      <p:grpSpPr>
        <a:xfrm>
          <a:off x="0" y="0"/>
          <a:ext cx="0" cy="0"/>
          <a:chOff x="0" y="0"/>
          <a:chExt cx="0" cy="0"/>
        </a:xfrm>
      </p:grpSpPr>
      <p:sp>
        <p:nvSpPr>
          <p:cNvPr id="65" name="Google Shape;65;p1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7" name="Google Shape;67;p15"/>
          <p:cNvSpPr txBox="1"/>
          <p:nvPr>
            <p:ph idx="1" type="body"/>
          </p:nvPr>
        </p:nvSpPr>
        <p:spPr>
          <a:xfrm>
            <a:off x="311700" y="1152475"/>
            <a:ext cx="8520600" cy="3416400"/>
          </a:xfrm>
          <a:prstGeom prst="rect">
            <a:avLst/>
          </a:prstGeom>
        </p:spPr>
        <p:txBody>
          <a:bodyPr anchorCtr="0" anchor="t" bIns="22850" lIns="91450" spcFirstLastPara="1" rIns="22850" wrap="square" tIns="22850">
            <a:noAutofit/>
          </a:bodyPr>
          <a:lstStyle>
            <a:lvl1pPr indent="-342900" lvl="0" marL="457200" rtl="0">
              <a:spcBef>
                <a:spcPts val="1000"/>
              </a:spcBef>
              <a:spcAft>
                <a:spcPts val="0"/>
              </a:spcAft>
              <a:buSzPts val="1800"/>
              <a:buChar char="–"/>
              <a:defRPr/>
            </a:lvl1pPr>
            <a:lvl2pPr indent="-342900" lvl="1" marL="914400" rtl="0">
              <a:spcBef>
                <a:spcPts val="1000"/>
              </a:spcBef>
              <a:spcAft>
                <a:spcPts val="0"/>
              </a:spcAft>
              <a:buSzPts val="1800"/>
              <a:buChar char="●"/>
              <a:defRPr/>
            </a:lvl2pPr>
            <a:lvl3pPr indent="-342900" lvl="2" marL="1371600" rtl="0">
              <a:spcBef>
                <a:spcPts val="1000"/>
              </a:spcBef>
              <a:spcAft>
                <a:spcPts val="0"/>
              </a:spcAft>
              <a:buSzPts val="1800"/>
              <a:buChar char="○"/>
              <a:defRPr/>
            </a:lvl3pPr>
            <a:lvl4pPr indent="-342900" lvl="3" marL="1828800" rtl="0">
              <a:spcBef>
                <a:spcPts val="1000"/>
              </a:spcBef>
              <a:spcAft>
                <a:spcPts val="0"/>
              </a:spcAft>
              <a:buSzPts val="1800"/>
              <a:buChar char="●"/>
              <a:defRPr/>
            </a:lvl4pPr>
            <a:lvl5pPr indent="-342900" lvl="4" marL="2286000" rtl="0">
              <a:spcBef>
                <a:spcPts val="1000"/>
              </a:spcBef>
              <a:spcAft>
                <a:spcPts val="0"/>
              </a:spcAft>
              <a:buSzPts val="1800"/>
              <a:buChar char="○"/>
              <a:defRPr/>
            </a:lvl5pPr>
            <a:lvl6pPr indent="-342900" lvl="5" marL="2743200" rtl="0">
              <a:spcBef>
                <a:spcPts val="1000"/>
              </a:spcBef>
              <a:spcAft>
                <a:spcPts val="0"/>
              </a:spcAft>
              <a:buSzPts val="1800"/>
              <a:buChar char="■"/>
              <a:defRPr/>
            </a:lvl6pPr>
            <a:lvl7pPr indent="-342900" lvl="6" marL="3200400" rtl="0">
              <a:spcBef>
                <a:spcPts val="1000"/>
              </a:spcBef>
              <a:spcAft>
                <a:spcPts val="0"/>
              </a:spcAft>
              <a:buSzPts val="1800"/>
              <a:buChar char="●"/>
              <a:defRPr/>
            </a:lvl7pPr>
            <a:lvl8pPr indent="-342900" lvl="7" marL="3657600" rtl="0">
              <a:spcBef>
                <a:spcPts val="1000"/>
              </a:spcBef>
              <a:spcAft>
                <a:spcPts val="0"/>
              </a:spcAft>
              <a:buSzPts val="1800"/>
              <a:buChar char="○"/>
              <a:defRPr/>
            </a:lvl8pPr>
            <a:lvl9pPr indent="-342900" lvl="8" marL="4114800" rtl="0">
              <a:spcBef>
                <a:spcPts val="1000"/>
              </a:spcBef>
              <a:spcAft>
                <a:spcPts val="300"/>
              </a:spcAft>
              <a:buSzPts val="1800"/>
              <a:buChar char="■"/>
              <a:defRPr/>
            </a:lvl9pPr>
          </a:lstStyle>
          <a:p/>
        </p:txBody>
      </p:sp>
      <p:sp>
        <p:nvSpPr>
          <p:cNvPr id="68" name="Google Shape;6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2">
  <p:cSld name="SECTION_HEADER_3_2">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49869" l="0" r="41619" t="0"/>
          <a:stretch/>
        </p:blipFill>
        <p:spPr>
          <a:xfrm>
            <a:off x="3314875" y="973200"/>
            <a:ext cx="5829123" cy="4170298"/>
          </a:xfrm>
          <a:prstGeom prst="rect">
            <a:avLst/>
          </a:prstGeom>
          <a:noFill/>
          <a:ln>
            <a:noFill/>
          </a:ln>
        </p:spPr>
      </p:pic>
      <p:sp>
        <p:nvSpPr>
          <p:cNvPr id="15" name="Google Shape;15;p3"/>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 name="Google Shape;16;p3"/>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17" name="Google Shape;17;p3"/>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pt 3">
  <p:cSld name="SECTION_HEADER_3_2_1">
    <p:spTree>
      <p:nvGrpSpPr>
        <p:cNvPr id="18" name="Shape 18"/>
        <p:cNvGrpSpPr/>
        <p:nvPr/>
      </p:nvGrpSpPr>
      <p:grpSpPr>
        <a:xfrm>
          <a:off x="0" y="0"/>
          <a:ext cx="0" cy="0"/>
          <a:chOff x="0" y="0"/>
          <a:chExt cx="0" cy="0"/>
        </a:xfrm>
      </p:grpSpPr>
      <p:pic>
        <p:nvPicPr>
          <p:cNvPr id="19" name="Google Shape;19;p4"/>
          <p:cNvPicPr preferRelativeResize="0"/>
          <p:nvPr/>
        </p:nvPicPr>
        <p:blipFill rotWithShape="1">
          <a:blip r:embed="rId2">
            <a:alphaModFix/>
          </a:blip>
          <a:srcRect b="-3798" l="0" r="34819" t="-1420"/>
          <a:stretch/>
        </p:blipFill>
        <p:spPr>
          <a:xfrm>
            <a:off x="4505775" y="197154"/>
            <a:ext cx="4638225" cy="4589450"/>
          </a:xfrm>
          <a:prstGeom prst="rect">
            <a:avLst/>
          </a:prstGeom>
          <a:noFill/>
          <a:ln>
            <a:noFill/>
          </a:ln>
        </p:spPr>
      </p:pic>
      <p:sp>
        <p:nvSpPr>
          <p:cNvPr id="20" name="Google Shape;20;p4"/>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 name="Google Shape;21;p4"/>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22" name="Google Shape;22;p4"/>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1" type="tx">
  <p:cSld name="TITLE_AND_BODY">
    <p:bg>
      <p:bgPr>
        <a:solidFill>
          <a:srgbClr val="F8F9FA"/>
        </a:solidFill>
      </p:bgPr>
    </p:bg>
    <p:spTree>
      <p:nvGrpSpPr>
        <p:cNvPr id="23" name="Shape 23"/>
        <p:cNvGrpSpPr/>
        <p:nvPr/>
      </p:nvGrpSpPr>
      <p:grpSpPr>
        <a:xfrm>
          <a:off x="0" y="0"/>
          <a:ext cx="0" cy="0"/>
          <a:chOff x="0" y="0"/>
          <a:chExt cx="0" cy="0"/>
        </a:xfrm>
      </p:grpSpPr>
      <p:pic>
        <p:nvPicPr>
          <p:cNvPr id="24" name="Google Shape;24;p5"/>
          <p:cNvPicPr preferRelativeResize="0"/>
          <p:nvPr/>
        </p:nvPicPr>
        <p:blipFill rotWithShape="1">
          <a:blip r:embed="rId2">
            <a:alphaModFix/>
          </a:blip>
          <a:srcRect b="64406" l="-1041" r="3745" t="-3192"/>
          <a:stretch/>
        </p:blipFill>
        <p:spPr>
          <a:xfrm rot="10800000">
            <a:off x="615195" y="0"/>
            <a:ext cx="2321350" cy="925400"/>
          </a:xfrm>
          <a:prstGeom prst="rect">
            <a:avLst/>
          </a:prstGeom>
          <a:noFill/>
          <a:ln>
            <a:noFill/>
          </a:ln>
        </p:spPr>
      </p:pic>
      <p:sp>
        <p:nvSpPr>
          <p:cNvPr id="25" name="Google Shape;25;p5"/>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 name="Google Shape;26;p5"/>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27" name="Google Shape;27;p5"/>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2">
  <p:cSld name="TITLE_AND_BODY_4">
    <p:bg>
      <p:bgPr>
        <a:solidFill>
          <a:srgbClr val="F8F9FA"/>
        </a:solidFill>
      </p:bgPr>
    </p:bg>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0" l="6331" r="0" t="44586"/>
          <a:stretch/>
        </p:blipFill>
        <p:spPr>
          <a:xfrm>
            <a:off x="0" y="0"/>
            <a:ext cx="2431776" cy="1220349"/>
          </a:xfrm>
          <a:prstGeom prst="rect">
            <a:avLst/>
          </a:prstGeom>
          <a:noFill/>
          <a:ln>
            <a:noFill/>
          </a:ln>
        </p:spPr>
      </p:pic>
      <p:sp>
        <p:nvSpPr>
          <p:cNvPr id="30" name="Google Shape;30;p6"/>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 name="Google Shape;31;p6"/>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32" name="Google Shape;32;p6"/>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t 3">
  <p:cSld name="TITLE_AND_BODY_3">
    <p:bg>
      <p:bgPr>
        <a:solidFill>
          <a:srgbClr val="F8F9FA"/>
        </a:solidFill>
      </p:bgPr>
    </p:bg>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39775" y="66250"/>
            <a:ext cx="2008061" cy="1247951"/>
          </a:xfrm>
          <a:prstGeom prst="rect">
            <a:avLst/>
          </a:prstGeom>
          <a:noFill/>
          <a:ln>
            <a:noFill/>
          </a:ln>
        </p:spPr>
      </p:pic>
      <p:sp>
        <p:nvSpPr>
          <p:cNvPr id="35" name="Google Shape;35;p7"/>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 name="Google Shape;36;p7"/>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37" name="Google Shape;37;p7"/>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ge Title and Text">
  <p:cSld name="TITLE_AND_BODY_1">
    <p:bg>
      <p:bgPr>
        <a:no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 name="Google Shape;40;p8"/>
          <p:cNvSpPr txBox="1"/>
          <p:nvPr>
            <p:ph idx="1" type="subTitle"/>
          </p:nvPr>
        </p:nvSpPr>
        <p:spPr>
          <a:xfrm>
            <a:off x="591450" y="1020025"/>
            <a:ext cx="7744500" cy="33789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sz="18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41" name="Google Shape;41;p8"/>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itle and Text 1/3" type="blank">
  <p:cSld name="BLANK">
    <p:spTree>
      <p:nvGrpSpPr>
        <p:cNvPr id="42" name="Shape 42"/>
        <p:cNvGrpSpPr/>
        <p:nvPr/>
      </p:nvGrpSpPr>
      <p:grpSpPr>
        <a:xfrm>
          <a:off x="0" y="0"/>
          <a:ext cx="0" cy="0"/>
          <a:chOff x="0" y="0"/>
          <a:chExt cx="0" cy="0"/>
        </a:xfrm>
      </p:grpSpPr>
      <p:sp>
        <p:nvSpPr>
          <p:cNvPr id="43" name="Google Shape;43;p9"/>
          <p:cNvSpPr/>
          <p:nvPr/>
        </p:nvSpPr>
        <p:spPr>
          <a:xfrm>
            <a:off x="2905275" y="0"/>
            <a:ext cx="62388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417673" y="341875"/>
            <a:ext cx="22350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9"/>
          <p:cNvSpPr txBox="1"/>
          <p:nvPr>
            <p:ph idx="1" type="subTitle"/>
          </p:nvPr>
        </p:nvSpPr>
        <p:spPr>
          <a:xfrm>
            <a:off x="417672" y="835792"/>
            <a:ext cx="2235000" cy="35631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46" name="Google Shape;46;p9"/>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itle and Text 1/2">
  <p:cSld name="BLANK_1">
    <p:spTree>
      <p:nvGrpSpPr>
        <p:cNvPr id="47" name="Shape 47"/>
        <p:cNvGrpSpPr/>
        <p:nvPr/>
      </p:nvGrpSpPr>
      <p:grpSpPr>
        <a:xfrm>
          <a:off x="0" y="0"/>
          <a:ext cx="0" cy="0"/>
          <a:chOff x="0" y="0"/>
          <a:chExt cx="0" cy="0"/>
        </a:xfrm>
      </p:grpSpPr>
      <p:sp>
        <p:nvSpPr>
          <p:cNvPr id="48" name="Google Shape;48;p10"/>
          <p:cNvSpPr/>
          <p:nvPr/>
        </p:nvSpPr>
        <p:spPr>
          <a:xfrm>
            <a:off x="4572000" y="0"/>
            <a:ext cx="45720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0"/>
          <p:cNvSpPr txBox="1"/>
          <p:nvPr>
            <p:ph type="title"/>
          </p:nvPr>
        </p:nvSpPr>
        <p:spPr>
          <a:xfrm>
            <a:off x="417677" y="341875"/>
            <a:ext cx="38079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 name="Google Shape;50;p10"/>
          <p:cNvSpPr txBox="1"/>
          <p:nvPr>
            <p:ph idx="1" type="subTitle"/>
          </p:nvPr>
        </p:nvSpPr>
        <p:spPr>
          <a:xfrm>
            <a:off x="570075" y="835794"/>
            <a:ext cx="3807900" cy="35631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51" name="Google Shape;51;p10"/>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flipH="1">
            <a:off x="424075" y="1957325"/>
            <a:ext cx="3459000" cy="3416400"/>
          </a:xfrm>
          <a:prstGeom prst="rect">
            <a:avLst/>
          </a:prstGeom>
          <a:noFill/>
          <a:ln>
            <a:noFill/>
          </a:ln>
        </p:spPr>
        <p:txBody>
          <a:bodyPr anchorCtr="0" anchor="t" bIns="22850" lIns="91450" spcFirstLastPara="1" rIns="22850" wrap="square" tIns="22850">
            <a:noAutofit/>
          </a:bodyPr>
          <a:lstStyle>
            <a:lvl1pPr indent="-342900" lvl="0" marL="457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1pPr>
            <a:lvl2pPr indent="-342900" lvl="1" marL="914400" rtl="0">
              <a:lnSpc>
                <a:spcPct val="115000"/>
              </a:lnSpc>
              <a:spcBef>
                <a:spcPts val="1000"/>
              </a:spcBef>
              <a:spcAft>
                <a:spcPts val="0"/>
              </a:spcAft>
              <a:buClr>
                <a:srgbClr val="666666"/>
              </a:buClr>
              <a:buSzPts val="1800"/>
              <a:buFont typeface="Google Sans"/>
              <a:buChar char="●"/>
              <a:defRPr sz="1800">
                <a:latin typeface="Google Sans"/>
                <a:ea typeface="Google Sans"/>
                <a:cs typeface="Google Sans"/>
                <a:sym typeface="Google Sans"/>
              </a:defRPr>
            </a:lvl2pPr>
            <a:lvl3pPr indent="-342900" lvl="2" marL="1371600" rtl="0">
              <a:lnSpc>
                <a:spcPct val="115000"/>
              </a:lnSpc>
              <a:spcBef>
                <a:spcPts val="1000"/>
              </a:spcBef>
              <a:spcAft>
                <a:spcPts val="0"/>
              </a:spcAft>
              <a:buClr>
                <a:schemeClr val="dk2"/>
              </a:buClr>
              <a:buSzPts val="1800"/>
              <a:buFont typeface="Google Sans"/>
              <a:buChar char="○"/>
              <a:defRPr sz="1800">
                <a:latin typeface="Google Sans"/>
                <a:ea typeface="Google Sans"/>
                <a:cs typeface="Google Sans"/>
                <a:sym typeface="Google Sans"/>
              </a:defRPr>
            </a:lvl3pPr>
            <a:lvl4pPr indent="-342900" lvl="3" marL="18288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4pPr>
            <a:lvl5pPr indent="-342900" lvl="4" marL="22860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5pPr>
            <a:lvl6pPr indent="-342900" lvl="5" marL="2743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6pPr>
            <a:lvl7pPr indent="-342900" lvl="6" marL="32004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7pPr>
            <a:lvl8pPr indent="-342900" lvl="7" marL="36576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8pPr>
            <a:lvl9pPr indent="-342900" lvl="8" marL="4114800" rtl="0">
              <a:lnSpc>
                <a:spcPct val="115000"/>
              </a:lnSpc>
              <a:spcBef>
                <a:spcPts val="1000"/>
              </a:spcBef>
              <a:spcAft>
                <a:spcPts val="300"/>
              </a:spcAft>
              <a:buSzPts val="1800"/>
              <a:buFont typeface="Google Sans"/>
              <a:buChar char="■"/>
              <a:defRPr sz="1800">
                <a:latin typeface="Google Sans"/>
                <a:ea typeface="Google Sans"/>
                <a:cs typeface="Google Sans"/>
                <a:sym typeface="Google Sans"/>
              </a:defRPr>
            </a:lvl9pPr>
          </a:lstStyle>
          <a:p/>
        </p:txBody>
      </p:sp>
      <p:sp>
        <p:nvSpPr>
          <p:cNvPr id="7" name="Google Shape;7;p1"/>
          <p:cNvSpPr txBox="1"/>
          <p:nvPr>
            <p:ph idx="2" type="body"/>
          </p:nvPr>
        </p:nvSpPr>
        <p:spPr>
          <a:xfrm flipH="1">
            <a:off x="4434726" y="1957325"/>
            <a:ext cx="4330800" cy="3416400"/>
          </a:xfrm>
          <a:prstGeom prst="rect">
            <a:avLst/>
          </a:prstGeom>
          <a:noFill/>
          <a:ln>
            <a:noFill/>
          </a:ln>
        </p:spPr>
        <p:txBody>
          <a:bodyPr anchorCtr="0" anchor="t" bIns="22850" lIns="91450" spcFirstLastPara="1" rIns="22850" wrap="square" tIns="22850">
            <a:noAutofit/>
          </a:bodyPr>
          <a:lstStyle>
            <a:lvl1pPr indent="-342900" lvl="0" marL="457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1pPr>
            <a:lvl2pPr indent="-342900" lvl="1" marL="914400" rtl="0">
              <a:lnSpc>
                <a:spcPct val="115000"/>
              </a:lnSpc>
              <a:spcBef>
                <a:spcPts val="1000"/>
              </a:spcBef>
              <a:spcAft>
                <a:spcPts val="0"/>
              </a:spcAft>
              <a:buClr>
                <a:srgbClr val="666666"/>
              </a:buClr>
              <a:buSzPts val="1800"/>
              <a:buFont typeface="Google Sans"/>
              <a:buChar char="●"/>
              <a:defRPr sz="1800">
                <a:latin typeface="Google Sans"/>
                <a:ea typeface="Google Sans"/>
                <a:cs typeface="Google Sans"/>
                <a:sym typeface="Google Sans"/>
              </a:defRPr>
            </a:lvl2pPr>
            <a:lvl3pPr indent="-342900" lvl="2" marL="1371600" rtl="0">
              <a:lnSpc>
                <a:spcPct val="115000"/>
              </a:lnSpc>
              <a:spcBef>
                <a:spcPts val="1000"/>
              </a:spcBef>
              <a:spcAft>
                <a:spcPts val="0"/>
              </a:spcAft>
              <a:buClr>
                <a:schemeClr val="dk2"/>
              </a:buClr>
              <a:buSzPts val="1800"/>
              <a:buFont typeface="Google Sans"/>
              <a:buChar char="○"/>
              <a:defRPr sz="1800">
                <a:latin typeface="Google Sans"/>
                <a:ea typeface="Google Sans"/>
                <a:cs typeface="Google Sans"/>
                <a:sym typeface="Google Sans"/>
              </a:defRPr>
            </a:lvl3pPr>
            <a:lvl4pPr indent="-342900" lvl="3" marL="18288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4pPr>
            <a:lvl5pPr indent="-342900" lvl="4" marL="22860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5pPr>
            <a:lvl6pPr indent="-342900" lvl="5" marL="2743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6pPr>
            <a:lvl7pPr indent="-342900" lvl="6" marL="32004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7pPr>
            <a:lvl8pPr indent="-342900" lvl="7" marL="36576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8pPr>
            <a:lvl9pPr indent="-342900" lvl="8" marL="4114800" rtl="0">
              <a:lnSpc>
                <a:spcPct val="115000"/>
              </a:lnSpc>
              <a:spcBef>
                <a:spcPts val="1000"/>
              </a:spcBef>
              <a:spcAft>
                <a:spcPts val="300"/>
              </a:spcAft>
              <a:buSzPts val="1800"/>
              <a:buFont typeface="Google Sans"/>
              <a:buChar char="■"/>
              <a:defRPr sz="1800">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comments" Target="../comments/comment2.xml"/><Relationship Id="rId4" Type="http://schemas.openxmlformats.org/officeDocument/2006/relationships/image" Target="../media/image20.png"/><Relationship Id="rId5"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41.png"/><Relationship Id="rId5"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hyperlink" Target="https://github.com/shatadru99" TargetMode="External"/><Relationship Id="rId4" Type="http://schemas.openxmlformats.org/officeDocument/2006/relationships/hyperlink" Target="https://github.com/shivishbrahma" TargetMode="External"/><Relationship Id="rId5" Type="http://schemas.openxmlformats.org/officeDocument/2006/relationships/hyperlink" Target="https://github.com/Nibba2018" TargetMode="External"/><Relationship Id="rId6" Type="http://schemas.openxmlformats.org/officeDocument/2006/relationships/hyperlink" Target="https://github.com/BALaka-18" TargetMode="External"/><Relationship Id="rId7"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72" name="Shape 72"/>
        <p:cNvGrpSpPr/>
        <p:nvPr/>
      </p:nvGrpSpPr>
      <p:grpSpPr>
        <a:xfrm>
          <a:off x="0" y="0"/>
          <a:ext cx="0" cy="0"/>
          <a:chOff x="0" y="0"/>
          <a:chExt cx="0" cy="0"/>
        </a:xfrm>
      </p:grpSpPr>
      <p:sp>
        <p:nvSpPr>
          <p:cNvPr id="73" name="Google Shape;73;p16"/>
          <p:cNvSpPr txBox="1"/>
          <p:nvPr>
            <p:ph type="ctrTitle"/>
          </p:nvPr>
        </p:nvSpPr>
        <p:spPr>
          <a:xfrm>
            <a:off x="510450" y="762575"/>
            <a:ext cx="8123100" cy="111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600"/>
              <a:t>ML Summit Workshop Day 3</a:t>
            </a:r>
            <a:endParaRPr sz="3600"/>
          </a:p>
        </p:txBody>
      </p:sp>
      <p:sp>
        <p:nvSpPr>
          <p:cNvPr id="74" name="Google Shape;74;p16"/>
          <p:cNvSpPr txBox="1"/>
          <p:nvPr>
            <p:ph idx="1" type="subTitle"/>
          </p:nvPr>
        </p:nvSpPr>
        <p:spPr>
          <a:xfrm>
            <a:off x="510450" y="2956819"/>
            <a:ext cx="8123100" cy="1588500"/>
          </a:xfrm>
          <a:prstGeom prst="rect">
            <a:avLst/>
          </a:prstGeom>
        </p:spPr>
        <p:txBody>
          <a:bodyPr anchorCtr="0" anchor="t" bIns="22850" lIns="91450" spcFirstLastPara="1" rIns="22850" wrap="square" tIns="22850">
            <a:noAutofit/>
          </a:bodyPr>
          <a:lstStyle/>
          <a:p>
            <a:pPr indent="0" lvl="0" marL="0" rtl="0" algn="l">
              <a:spcBef>
                <a:spcPts val="1000"/>
              </a:spcBef>
              <a:spcAft>
                <a:spcPts val="0"/>
              </a:spcAft>
              <a:buNone/>
            </a:pPr>
            <a:r>
              <a:rPr lang="en-GB"/>
              <a:t>By </a:t>
            </a:r>
            <a:endParaRPr/>
          </a:p>
          <a:p>
            <a:pPr indent="0" lvl="0" marL="0" rtl="0" algn="l">
              <a:spcBef>
                <a:spcPts val="1000"/>
              </a:spcBef>
              <a:spcAft>
                <a:spcPts val="0"/>
              </a:spcAft>
              <a:buNone/>
            </a:pPr>
            <a:r>
              <a:rPr lang="en-GB"/>
              <a:t>Shatadru Majumdar</a:t>
            </a:r>
            <a:endParaRPr/>
          </a:p>
          <a:p>
            <a:pPr indent="0" lvl="0" marL="0" rtl="0" algn="l">
              <a:spcBef>
                <a:spcPts val="1000"/>
              </a:spcBef>
              <a:spcAft>
                <a:spcPts val="0"/>
              </a:spcAft>
              <a:buNone/>
            </a:pPr>
            <a:r>
              <a:rPr lang="en-GB"/>
              <a:t>and </a:t>
            </a:r>
            <a:endParaRPr/>
          </a:p>
          <a:p>
            <a:pPr indent="0" lvl="0" marL="0" rtl="0" algn="l">
              <a:spcBef>
                <a:spcPts val="1000"/>
              </a:spcBef>
              <a:spcAft>
                <a:spcPts val="0"/>
              </a:spcAft>
              <a:buNone/>
            </a:pPr>
            <a:r>
              <a:rPr lang="en-GB"/>
              <a:t>Purbayan Chowdhury</a:t>
            </a:r>
            <a:endParaRPr/>
          </a:p>
        </p:txBody>
      </p:sp>
      <p:pic>
        <p:nvPicPr>
          <p:cNvPr id="75" name="Google Shape;75;p16"/>
          <p:cNvPicPr preferRelativeResize="0"/>
          <p:nvPr/>
        </p:nvPicPr>
        <p:blipFill>
          <a:blip r:embed="rId3">
            <a:alphaModFix/>
          </a:blip>
          <a:stretch>
            <a:fillRect/>
          </a:stretch>
        </p:blipFill>
        <p:spPr>
          <a:xfrm>
            <a:off x="21600" y="275150"/>
            <a:ext cx="3350321" cy="825000"/>
          </a:xfrm>
          <a:prstGeom prst="rect">
            <a:avLst/>
          </a:prstGeom>
          <a:noFill/>
          <a:ln>
            <a:noFill/>
          </a:ln>
        </p:spPr>
      </p:pic>
      <p:pic>
        <p:nvPicPr>
          <p:cNvPr id="76" name="Google Shape;76;p16"/>
          <p:cNvPicPr preferRelativeResize="0"/>
          <p:nvPr/>
        </p:nvPicPr>
        <p:blipFill>
          <a:blip r:embed="rId4">
            <a:alphaModFix/>
          </a:blip>
          <a:stretch>
            <a:fillRect/>
          </a:stretch>
        </p:blipFill>
        <p:spPr>
          <a:xfrm>
            <a:off x="5680040" y="3373300"/>
            <a:ext cx="2310273" cy="1397550"/>
          </a:xfrm>
          <a:prstGeom prst="rect">
            <a:avLst/>
          </a:prstGeom>
          <a:noFill/>
          <a:ln>
            <a:noFill/>
          </a:ln>
        </p:spPr>
      </p:pic>
      <p:pic>
        <p:nvPicPr>
          <p:cNvPr id="77" name="Google Shape;77;p16"/>
          <p:cNvPicPr preferRelativeResize="0"/>
          <p:nvPr/>
        </p:nvPicPr>
        <p:blipFill rotWithShape="1">
          <a:blip r:embed="rId5">
            <a:alphaModFix/>
          </a:blip>
          <a:srcRect b="28365" l="11083" r="14924" t="20735"/>
          <a:stretch/>
        </p:blipFill>
        <p:spPr>
          <a:xfrm>
            <a:off x="6278425" y="178388"/>
            <a:ext cx="2633599" cy="1018525"/>
          </a:xfrm>
          <a:prstGeom prst="rect">
            <a:avLst/>
          </a:prstGeom>
          <a:noFill/>
          <a:ln>
            <a:noFill/>
          </a:ln>
        </p:spPr>
      </p:pic>
      <p:pic>
        <p:nvPicPr>
          <p:cNvPr id="78" name="Google Shape;78;p16"/>
          <p:cNvPicPr preferRelativeResize="0"/>
          <p:nvPr/>
        </p:nvPicPr>
        <p:blipFill>
          <a:blip r:embed="rId6">
            <a:alphaModFix/>
          </a:blip>
          <a:stretch>
            <a:fillRect/>
          </a:stretch>
        </p:blipFill>
        <p:spPr>
          <a:xfrm>
            <a:off x="3935975" y="3373299"/>
            <a:ext cx="1397550" cy="13975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chemeClr val="dk1"/>
                </a:solidFill>
                <a:latin typeface="Google Sans"/>
                <a:ea typeface="Google Sans"/>
                <a:cs typeface="Google Sans"/>
                <a:sym typeface="Google Sans"/>
              </a:rPr>
              <a:t>Case Study</a:t>
            </a:r>
            <a:endParaRPr/>
          </a:p>
        </p:txBody>
      </p:sp>
      <p:sp>
        <p:nvSpPr>
          <p:cNvPr id="140" name="Google Shape;140;p25"/>
          <p:cNvSpPr txBox="1"/>
          <p:nvPr>
            <p:ph idx="1" type="body"/>
          </p:nvPr>
        </p:nvSpPr>
        <p:spPr>
          <a:xfrm>
            <a:off x="311700" y="1152475"/>
            <a:ext cx="8520600" cy="3416400"/>
          </a:xfrm>
          <a:prstGeom prst="rect">
            <a:avLst/>
          </a:prstGeom>
        </p:spPr>
        <p:txBody>
          <a:bodyPr anchorCtr="0" anchor="t" bIns="22850" lIns="91450" spcFirstLastPara="1" rIns="22850" wrap="square" tIns="22850">
            <a:noAutofit/>
          </a:bodyPr>
          <a:lstStyle/>
          <a:p>
            <a:pPr indent="0" lvl="0" marL="0" rtl="0" algn="l">
              <a:spcBef>
                <a:spcPts val="1000"/>
              </a:spcBef>
              <a:spcAft>
                <a:spcPts val="300"/>
              </a:spcAft>
              <a:buNone/>
            </a:pPr>
            <a:r>
              <a:rPr lang="en-GB" sz="1400"/>
              <a:t>The resulting partial decision tree is shown in Figure, along with the training examples sorted to each new descendant node.</a:t>
            </a:r>
            <a:endParaRPr sz="1400"/>
          </a:p>
        </p:txBody>
      </p:sp>
      <p:pic>
        <p:nvPicPr>
          <p:cNvPr id="141" name="Google Shape;141;p25"/>
          <p:cNvPicPr preferRelativeResize="0"/>
          <p:nvPr/>
        </p:nvPicPr>
        <p:blipFill>
          <a:blip r:embed="rId3">
            <a:alphaModFix/>
          </a:blip>
          <a:stretch>
            <a:fillRect/>
          </a:stretch>
        </p:blipFill>
        <p:spPr>
          <a:xfrm>
            <a:off x="2602875" y="1660050"/>
            <a:ext cx="3795700" cy="2851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chemeClr val="dk1"/>
                </a:solidFill>
                <a:latin typeface="Google Sans"/>
                <a:ea typeface="Google Sans"/>
                <a:cs typeface="Google Sans"/>
                <a:sym typeface="Google Sans"/>
              </a:rPr>
              <a:t>Case Study</a:t>
            </a:r>
            <a:endParaRPr/>
          </a:p>
        </p:txBody>
      </p:sp>
      <p:sp>
        <p:nvSpPr>
          <p:cNvPr id="147" name="Google Shape;147;p26"/>
          <p:cNvSpPr txBox="1"/>
          <p:nvPr>
            <p:ph idx="1" type="body"/>
          </p:nvPr>
        </p:nvSpPr>
        <p:spPr>
          <a:xfrm>
            <a:off x="311700" y="1152475"/>
            <a:ext cx="8520600" cy="3416400"/>
          </a:xfrm>
          <a:prstGeom prst="rect">
            <a:avLst/>
          </a:prstGeom>
        </p:spPr>
        <p:txBody>
          <a:bodyPr anchorCtr="0" anchor="t" bIns="22850" lIns="91450" spcFirstLastPara="1" rIns="22850" wrap="square" tIns="22850">
            <a:noAutofit/>
          </a:bodyPr>
          <a:lstStyle/>
          <a:p>
            <a:pPr indent="0" lvl="0" marL="0" rtl="0" algn="l">
              <a:spcBef>
                <a:spcPts val="1000"/>
              </a:spcBef>
              <a:spcAft>
                <a:spcPts val="0"/>
              </a:spcAft>
              <a:buClr>
                <a:schemeClr val="dk1"/>
              </a:buClr>
              <a:buSzPts val="1100"/>
              <a:buFont typeface="Arial"/>
              <a:buNone/>
            </a:pPr>
            <a:r>
              <a:rPr lang="en-GB" sz="1400"/>
              <a:t>-&gt; Note that every example for which Outlook = Overcast is also a positive example of PlayTennis. Therefore, this node of the tree becomes a leaf node with the classification PlayTennis = Yes. In contrast, the descendants corresponding to Outlook = Sunny and Outlook = Rain still have non-zero entropy, and the decision tree will be further elaborated below these nodes.</a:t>
            </a:r>
            <a:endParaRPr sz="1400"/>
          </a:p>
          <a:p>
            <a:pPr indent="0" lvl="0" marL="0" rtl="0" algn="l">
              <a:spcBef>
                <a:spcPts val="1000"/>
              </a:spcBef>
              <a:spcAft>
                <a:spcPts val="0"/>
              </a:spcAft>
              <a:buNone/>
            </a:pPr>
            <a:r>
              <a:rPr lang="en-GB" sz="1400"/>
              <a:t>-&gt; </a:t>
            </a:r>
            <a:r>
              <a:rPr lang="en-GB" sz="1400"/>
              <a:t>The process of selecting a new attribute and partitioning the training examples is now repeated for each non terminal descendant node, this time using only the training examples associated with that node.</a:t>
            </a:r>
            <a:endParaRPr sz="1400"/>
          </a:p>
          <a:p>
            <a:pPr indent="0" lvl="0" marL="0" rtl="0" algn="l">
              <a:spcBef>
                <a:spcPts val="1000"/>
              </a:spcBef>
              <a:spcAft>
                <a:spcPts val="300"/>
              </a:spcAft>
              <a:buNone/>
            </a:pPr>
            <a:r>
              <a:rPr lang="en-GB" sz="1400"/>
              <a:t>-&gt; Attributes that have been incorporated higher in the tree are excluded, so that any given attribute can appear at most once along any path through the tree. This process continues for each new leaf node until either of two conditions is met: (1) every attribute has already been included along this path through the tree, or (2) the training examples associated with this leaf node all have the same target attribute value (i.e., their entropy is zero).</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2312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chemeClr val="dk1"/>
                </a:solidFill>
                <a:latin typeface="Google Sans"/>
                <a:ea typeface="Google Sans"/>
                <a:cs typeface="Google Sans"/>
                <a:sym typeface="Google Sans"/>
              </a:rPr>
              <a:t>Case Study</a:t>
            </a:r>
            <a:endParaRPr/>
          </a:p>
        </p:txBody>
      </p:sp>
      <p:sp>
        <p:nvSpPr>
          <p:cNvPr id="153" name="Google Shape;153;p27"/>
          <p:cNvSpPr txBox="1"/>
          <p:nvPr>
            <p:ph idx="1" type="body"/>
          </p:nvPr>
        </p:nvSpPr>
        <p:spPr>
          <a:xfrm>
            <a:off x="311700" y="863550"/>
            <a:ext cx="8520600" cy="3416400"/>
          </a:xfrm>
          <a:prstGeom prst="rect">
            <a:avLst/>
          </a:prstGeom>
        </p:spPr>
        <p:txBody>
          <a:bodyPr anchorCtr="0" anchor="t" bIns="22850" lIns="91450" spcFirstLastPara="1" rIns="22850" wrap="square" tIns="22850">
            <a:noAutofit/>
          </a:bodyPr>
          <a:lstStyle/>
          <a:p>
            <a:pPr indent="-304800" lvl="0" marL="457200" rtl="0" algn="l">
              <a:spcBef>
                <a:spcPts val="1000"/>
              </a:spcBef>
              <a:spcAft>
                <a:spcPts val="0"/>
              </a:spcAft>
              <a:buSzPts val="1200"/>
              <a:buChar char="–"/>
            </a:pPr>
            <a:r>
              <a:rPr lang="en-GB" sz="1200"/>
              <a:t>Eventually, our Final decision tree turns out to be like this:</a:t>
            </a:r>
            <a:endParaRPr sz="1200"/>
          </a:p>
          <a:p>
            <a:pPr indent="0" lvl="0" marL="457200" rtl="0" algn="l">
              <a:spcBef>
                <a:spcPts val="1000"/>
              </a:spcBef>
              <a:spcAft>
                <a:spcPts val="300"/>
              </a:spcAft>
              <a:buNone/>
            </a:pPr>
            <a:r>
              <a:t/>
            </a:r>
            <a:endParaRPr sz="1200"/>
          </a:p>
        </p:txBody>
      </p:sp>
      <p:pic>
        <p:nvPicPr>
          <p:cNvPr id="154" name="Google Shape;154;p27"/>
          <p:cNvPicPr preferRelativeResize="0"/>
          <p:nvPr/>
        </p:nvPicPr>
        <p:blipFill>
          <a:blip r:embed="rId3">
            <a:alphaModFix/>
          </a:blip>
          <a:stretch>
            <a:fillRect/>
          </a:stretch>
        </p:blipFill>
        <p:spPr>
          <a:xfrm>
            <a:off x="1745112" y="1270000"/>
            <a:ext cx="5653780" cy="3338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48100" y="16163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Notebook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3454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2400">
                <a:solidFill>
                  <a:schemeClr val="dk1"/>
                </a:solidFill>
                <a:latin typeface="Google Sans"/>
                <a:ea typeface="Google Sans"/>
                <a:cs typeface="Google Sans"/>
                <a:sym typeface="Google Sans"/>
              </a:rPr>
              <a:t>What </a:t>
            </a:r>
            <a:r>
              <a:rPr lang="en-GB" sz="2400">
                <a:solidFill>
                  <a:schemeClr val="dk1"/>
                </a:solidFill>
                <a:latin typeface="Google Sans"/>
                <a:ea typeface="Google Sans"/>
                <a:cs typeface="Google Sans"/>
                <a:sym typeface="Google Sans"/>
              </a:rPr>
              <a:t>are Support Vector Machines?</a:t>
            </a:r>
            <a:endParaRPr>
              <a:latin typeface="Google Sans"/>
              <a:ea typeface="Google Sans"/>
              <a:cs typeface="Google Sans"/>
              <a:sym typeface="Google Sans"/>
            </a:endParaRPr>
          </a:p>
        </p:txBody>
      </p:sp>
      <p:sp>
        <p:nvSpPr>
          <p:cNvPr id="165" name="Google Shape;165;p29"/>
          <p:cNvSpPr txBox="1"/>
          <p:nvPr>
            <p:ph idx="1" type="body"/>
          </p:nvPr>
        </p:nvSpPr>
        <p:spPr>
          <a:xfrm>
            <a:off x="311700" y="1152475"/>
            <a:ext cx="8520600" cy="3416400"/>
          </a:xfrm>
          <a:prstGeom prst="rect">
            <a:avLst/>
          </a:prstGeom>
        </p:spPr>
        <p:txBody>
          <a:bodyPr anchorCtr="0" anchor="t" bIns="22850" lIns="91450" spcFirstLastPara="1" rIns="22850" wrap="square" tIns="22850">
            <a:noAutofit/>
          </a:bodyPr>
          <a:lstStyle/>
          <a:p>
            <a:pPr indent="-342900" lvl="0" marL="457200" rtl="0" algn="l">
              <a:spcBef>
                <a:spcPts val="1000"/>
              </a:spcBef>
              <a:spcAft>
                <a:spcPts val="0"/>
              </a:spcAft>
              <a:buSzPts val="1800"/>
              <a:buChar char="–"/>
            </a:pPr>
            <a:r>
              <a:rPr b="1" lang="en-GB"/>
              <a:t>S</a:t>
            </a:r>
            <a:r>
              <a:rPr b="1" lang="en-GB"/>
              <a:t>upport Vector Machines</a:t>
            </a:r>
            <a:r>
              <a:rPr lang="en-GB"/>
              <a:t> construct a hyperplane or set of hyperplanes in a high or infinite-dimensional space, which can be used for classification, regression, or other tasks like outliers detection.</a:t>
            </a:r>
            <a:endParaRPr/>
          </a:p>
          <a:p>
            <a:pPr indent="-342900" lvl="0" marL="457200" rtl="0" algn="l">
              <a:spcBef>
                <a:spcPts val="0"/>
              </a:spcBef>
              <a:spcAft>
                <a:spcPts val="0"/>
              </a:spcAft>
              <a:buSzPts val="1800"/>
              <a:buChar char="–"/>
            </a:pPr>
            <a:r>
              <a:rPr lang="en-GB"/>
              <a:t>An </a:t>
            </a:r>
            <a:r>
              <a:rPr b="1" lang="en-GB"/>
              <a:t>SVM </a:t>
            </a:r>
            <a:r>
              <a:rPr lang="en-GB"/>
              <a:t>model represents examples as points in space, mapped in such a way that the examples of the </a:t>
            </a:r>
            <a:r>
              <a:rPr lang="en-GB"/>
              <a:t>separate</a:t>
            </a:r>
            <a:r>
              <a:rPr lang="en-GB"/>
              <a:t> categories are divided by a clear gap as wide as possible.</a:t>
            </a:r>
            <a:endParaRPr/>
          </a:p>
          <a:p>
            <a:pPr indent="-342900" lvl="0" marL="457200" rtl="0" algn="l">
              <a:spcBef>
                <a:spcPts val="0"/>
              </a:spcBef>
              <a:spcAft>
                <a:spcPts val="0"/>
              </a:spcAft>
              <a:buSzPts val="1800"/>
              <a:buChar char="–"/>
            </a:pPr>
            <a:r>
              <a:rPr lang="en-GB"/>
              <a:t>In addition to performing linear classification, </a:t>
            </a:r>
            <a:r>
              <a:rPr b="1" lang="en-GB"/>
              <a:t>SVMs</a:t>
            </a:r>
            <a:r>
              <a:rPr lang="en-GB"/>
              <a:t> can efficiently perform a non-linear classification using what is called the kernel trick, implicitly mapping their inputs into high-dimensional feature spaces.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Google Shape;170;p30"/>
          <p:cNvPicPr preferRelativeResize="0"/>
          <p:nvPr/>
        </p:nvPicPr>
        <p:blipFill>
          <a:blip r:embed="rId3">
            <a:alphaModFix/>
          </a:blip>
          <a:stretch>
            <a:fillRect/>
          </a:stretch>
        </p:blipFill>
        <p:spPr>
          <a:xfrm>
            <a:off x="0" y="90349"/>
            <a:ext cx="9144001" cy="49628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pic>
        <p:nvPicPr>
          <p:cNvPr id="175" name="Google Shape;175;p31"/>
          <p:cNvPicPr preferRelativeResize="0"/>
          <p:nvPr/>
        </p:nvPicPr>
        <p:blipFill>
          <a:blip r:embed="rId3">
            <a:alphaModFix/>
          </a:blip>
          <a:stretch>
            <a:fillRect/>
          </a:stretch>
        </p:blipFill>
        <p:spPr>
          <a:xfrm>
            <a:off x="0" y="76200"/>
            <a:ext cx="9200375" cy="50128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pic>
        <p:nvPicPr>
          <p:cNvPr id="180" name="Google Shape;180;p32"/>
          <p:cNvPicPr preferRelativeResize="0"/>
          <p:nvPr/>
        </p:nvPicPr>
        <p:blipFill rotWithShape="1">
          <a:blip r:embed="rId3">
            <a:alphaModFix/>
          </a:blip>
          <a:srcRect b="0" l="0" r="0" t="2799"/>
          <a:stretch/>
        </p:blipFill>
        <p:spPr>
          <a:xfrm>
            <a:off x="0" y="76200"/>
            <a:ext cx="9144001" cy="4953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p33"/>
          <p:cNvPicPr preferRelativeResize="0"/>
          <p:nvPr/>
        </p:nvPicPr>
        <p:blipFill>
          <a:blip r:embed="rId3">
            <a:alphaModFix/>
          </a:blip>
          <a:stretch>
            <a:fillRect/>
          </a:stretch>
        </p:blipFill>
        <p:spPr>
          <a:xfrm>
            <a:off x="152400" y="1375900"/>
            <a:ext cx="8839200" cy="176149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id="190" name="Google Shape;190;p34"/>
          <p:cNvPicPr preferRelativeResize="0"/>
          <p:nvPr/>
        </p:nvPicPr>
        <p:blipFill>
          <a:blip r:embed="rId3">
            <a:alphaModFix/>
          </a:blip>
          <a:stretch>
            <a:fillRect/>
          </a:stretch>
        </p:blipFill>
        <p:spPr>
          <a:xfrm>
            <a:off x="152400" y="152400"/>
            <a:ext cx="8839199" cy="46791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What is a Decision Tree?</a:t>
            </a:r>
            <a:endParaRPr/>
          </a:p>
        </p:txBody>
      </p:sp>
      <p:sp>
        <p:nvSpPr>
          <p:cNvPr id="84" name="Google Shape;84;p17"/>
          <p:cNvSpPr txBox="1"/>
          <p:nvPr>
            <p:ph idx="1" type="body"/>
          </p:nvPr>
        </p:nvSpPr>
        <p:spPr>
          <a:xfrm>
            <a:off x="311700" y="1152475"/>
            <a:ext cx="8520600" cy="3416400"/>
          </a:xfrm>
          <a:prstGeom prst="rect">
            <a:avLst/>
          </a:prstGeom>
        </p:spPr>
        <p:txBody>
          <a:bodyPr anchorCtr="0" anchor="t" bIns="22850" lIns="91450" spcFirstLastPara="1" rIns="22850" wrap="square" tIns="22850">
            <a:noAutofit/>
          </a:bodyPr>
          <a:lstStyle/>
          <a:p>
            <a:pPr indent="0" lvl="0" marL="0" rtl="0" algn="l">
              <a:spcBef>
                <a:spcPts val="1000"/>
              </a:spcBef>
              <a:spcAft>
                <a:spcPts val="0"/>
              </a:spcAft>
              <a:buNone/>
            </a:pPr>
            <a:r>
              <a:rPr lang="en-GB"/>
              <a:t>Predictive Model in tree form that maps items to its target value, starting from root to leaf is known as a </a:t>
            </a:r>
            <a:r>
              <a:rPr i="1" lang="en-GB"/>
              <a:t>Decision Tree</a:t>
            </a:r>
            <a:r>
              <a:rPr lang="en-GB"/>
              <a:t>.</a:t>
            </a:r>
            <a:endParaRPr/>
          </a:p>
          <a:p>
            <a:pPr indent="0" lvl="0" marL="0" rtl="0" algn="l">
              <a:spcBef>
                <a:spcPts val="1000"/>
              </a:spcBef>
              <a:spcAft>
                <a:spcPts val="0"/>
              </a:spcAft>
              <a:buNone/>
            </a:pPr>
            <a:r>
              <a:rPr lang="en-GB"/>
              <a:t>Types of Decision Tree:</a:t>
            </a:r>
            <a:endParaRPr/>
          </a:p>
          <a:p>
            <a:pPr indent="-342900" lvl="0" marL="457200" rtl="0" algn="l">
              <a:spcBef>
                <a:spcPts val="1000"/>
              </a:spcBef>
              <a:spcAft>
                <a:spcPts val="0"/>
              </a:spcAft>
              <a:buSzPts val="1800"/>
              <a:buChar char="–"/>
            </a:pPr>
            <a:r>
              <a:rPr b="1" lang="en-GB"/>
              <a:t>Classification Tree</a:t>
            </a:r>
            <a:endParaRPr b="1"/>
          </a:p>
          <a:p>
            <a:pPr indent="-342900" lvl="0" marL="457200" rtl="0" algn="l">
              <a:spcBef>
                <a:spcPts val="0"/>
              </a:spcBef>
              <a:spcAft>
                <a:spcPts val="0"/>
              </a:spcAft>
              <a:buSzPts val="1800"/>
              <a:buChar char="–"/>
            </a:pPr>
            <a:r>
              <a:rPr b="1" lang="en-GB"/>
              <a:t>Regress</a:t>
            </a:r>
            <a:r>
              <a:rPr b="1" lang="en-GB">
                <a:latin typeface="Arial"/>
                <a:ea typeface="Arial"/>
                <a:cs typeface="Arial"/>
                <a:sym typeface="Arial"/>
              </a:rPr>
              <a:t>i</a:t>
            </a:r>
            <a:r>
              <a:rPr b="1" lang="en-GB"/>
              <a:t>on Tree</a:t>
            </a:r>
            <a:endParaRPr b="1"/>
          </a:p>
        </p:txBody>
      </p:sp>
      <p:pic>
        <p:nvPicPr>
          <p:cNvPr id="85" name="Google Shape;85;p17"/>
          <p:cNvPicPr preferRelativeResize="0"/>
          <p:nvPr/>
        </p:nvPicPr>
        <p:blipFill>
          <a:blip r:embed="rId3">
            <a:alphaModFix/>
          </a:blip>
          <a:stretch>
            <a:fillRect/>
          </a:stretch>
        </p:blipFill>
        <p:spPr>
          <a:xfrm>
            <a:off x="3943750" y="1602525"/>
            <a:ext cx="4698474" cy="2872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Google Sans"/>
                <a:ea typeface="Google Sans"/>
                <a:cs typeface="Google Sans"/>
                <a:sym typeface="Google Sans"/>
              </a:rPr>
              <a:t>Hard Margin</a:t>
            </a:r>
            <a:endParaRPr sz="2400">
              <a:latin typeface="Google Sans"/>
              <a:ea typeface="Google Sans"/>
              <a:cs typeface="Google Sans"/>
              <a:sym typeface="Google Sans"/>
            </a:endParaRPr>
          </a:p>
        </p:txBody>
      </p:sp>
      <p:sp>
        <p:nvSpPr>
          <p:cNvPr id="196" name="Google Shape;196;p35"/>
          <p:cNvSpPr txBox="1"/>
          <p:nvPr>
            <p:ph idx="1" type="body"/>
          </p:nvPr>
        </p:nvSpPr>
        <p:spPr>
          <a:xfrm>
            <a:off x="311700" y="1152475"/>
            <a:ext cx="8520600" cy="3416400"/>
          </a:xfrm>
          <a:prstGeom prst="rect">
            <a:avLst/>
          </a:prstGeom>
        </p:spPr>
        <p:txBody>
          <a:bodyPr anchorCtr="0" anchor="t" bIns="22850" lIns="91450" spcFirstLastPara="1" rIns="22850" wrap="square" tIns="22850">
            <a:noAutofit/>
          </a:bodyPr>
          <a:lstStyle/>
          <a:p>
            <a:pPr indent="-381000" lvl="0" marL="457200" rtl="0" algn="l">
              <a:spcBef>
                <a:spcPts val="1000"/>
              </a:spcBef>
              <a:spcAft>
                <a:spcPts val="0"/>
              </a:spcAft>
              <a:buSzPts val="2400"/>
              <a:buChar char="–"/>
            </a:pPr>
            <a:r>
              <a:rPr lang="en-GB" sz="2400"/>
              <a:t>If the training data is linearly separable, we can select two parallel hyperplanes that separate the two classes of data, so that the distance between them is as large as possible. The region bounded by these two hyperplanes is called the "margin", and the maximum-margin hyperplane is the hyperplane that lies halfway between them.</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3">
            <a:alphaModFix/>
          </a:blip>
          <a:stretch>
            <a:fillRect/>
          </a:stretch>
        </p:blipFill>
        <p:spPr>
          <a:xfrm>
            <a:off x="0" y="0"/>
            <a:ext cx="9144000" cy="500288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pic>
        <p:nvPicPr>
          <p:cNvPr id="206" name="Google Shape;206;p37"/>
          <p:cNvPicPr preferRelativeResize="0"/>
          <p:nvPr/>
        </p:nvPicPr>
        <p:blipFill>
          <a:blip r:embed="rId3">
            <a:alphaModFix/>
          </a:blip>
          <a:stretch>
            <a:fillRect/>
          </a:stretch>
        </p:blipFill>
        <p:spPr>
          <a:xfrm>
            <a:off x="0" y="0"/>
            <a:ext cx="9144000" cy="494950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id="211" name="Google Shape;211;p38"/>
          <p:cNvPicPr preferRelativeResize="0"/>
          <p:nvPr/>
        </p:nvPicPr>
        <p:blipFill>
          <a:blip r:embed="rId3">
            <a:alphaModFix/>
          </a:blip>
          <a:stretch>
            <a:fillRect/>
          </a:stretch>
        </p:blipFill>
        <p:spPr>
          <a:xfrm>
            <a:off x="0" y="93648"/>
            <a:ext cx="9144000" cy="496957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9"/>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Google Sans"/>
                <a:ea typeface="Google Sans"/>
                <a:cs typeface="Google Sans"/>
                <a:sym typeface="Google Sans"/>
              </a:rPr>
              <a:t>Soft Margin</a:t>
            </a:r>
            <a:endParaRPr sz="2400">
              <a:latin typeface="Google Sans"/>
              <a:ea typeface="Google Sans"/>
              <a:cs typeface="Google Sans"/>
              <a:sym typeface="Google Sans"/>
            </a:endParaRPr>
          </a:p>
        </p:txBody>
      </p:sp>
      <p:sp>
        <p:nvSpPr>
          <p:cNvPr id="217" name="Google Shape;217;p39"/>
          <p:cNvSpPr txBox="1"/>
          <p:nvPr>
            <p:ph idx="1" type="body"/>
          </p:nvPr>
        </p:nvSpPr>
        <p:spPr>
          <a:xfrm>
            <a:off x="311700" y="1152475"/>
            <a:ext cx="8520600" cy="3416400"/>
          </a:xfrm>
          <a:prstGeom prst="rect">
            <a:avLst/>
          </a:prstGeom>
        </p:spPr>
        <p:txBody>
          <a:bodyPr anchorCtr="0" anchor="t" bIns="22850" lIns="91450" spcFirstLastPara="1" rIns="22850" wrap="square" tIns="22850">
            <a:noAutofit/>
          </a:bodyPr>
          <a:lstStyle/>
          <a:p>
            <a:pPr indent="-342900" lvl="0" marL="457200" rtl="0" algn="l">
              <a:spcBef>
                <a:spcPts val="1000"/>
              </a:spcBef>
              <a:spcAft>
                <a:spcPts val="0"/>
              </a:spcAft>
              <a:buSzPts val="1800"/>
              <a:buChar char="–"/>
            </a:pPr>
            <a:r>
              <a:rPr lang="en-GB"/>
              <a:t>To extend SVM to cases in which the data are not linearly separable, we introduce the </a:t>
            </a:r>
            <a:r>
              <a:rPr b="1" lang="en-GB"/>
              <a:t>hinge loss</a:t>
            </a:r>
            <a:r>
              <a:rPr lang="en-GB"/>
              <a:t> function,</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Char char="–"/>
            </a:pPr>
            <a:r>
              <a:rPr lang="en-GB"/>
              <a:t>y</a:t>
            </a:r>
            <a:r>
              <a:rPr baseline="-25000" lang="en-GB" sz="2400"/>
              <a:t>i</a:t>
            </a:r>
            <a:r>
              <a:rPr lang="en-GB"/>
              <a:t> is the i-th target and                is the current output.</a:t>
            </a:r>
            <a:endParaRPr/>
          </a:p>
          <a:p>
            <a:pPr indent="-342900" lvl="0" marL="457200" rtl="0" algn="l">
              <a:spcBef>
                <a:spcPts val="0"/>
              </a:spcBef>
              <a:spcAft>
                <a:spcPts val="0"/>
              </a:spcAft>
              <a:buSzPts val="1800"/>
              <a:buChar char="–"/>
            </a:pPr>
            <a:r>
              <a:rPr lang="en-GB"/>
              <a:t>This function is zero if the constraint in (1) is satisfied, in other words, if vector x</a:t>
            </a:r>
            <a:r>
              <a:rPr baseline="-25000" lang="en-GB"/>
              <a:t>i </a:t>
            </a:r>
            <a:r>
              <a:rPr lang="en-GB"/>
              <a:t>lies on the correct side of the margin.</a:t>
            </a:r>
            <a:endParaRPr/>
          </a:p>
          <a:p>
            <a:pPr indent="-342900" lvl="0" marL="457200" rtl="0" algn="l">
              <a:spcBef>
                <a:spcPts val="0"/>
              </a:spcBef>
              <a:spcAft>
                <a:spcPts val="0"/>
              </a:spcAft>
              <a:buSzPts val="1800"/>
              <a:buChar char="–"/>
            </a:pPr>
            <a:r>
              <a:rPr lang="en-GB"/>
              <a:t>For data on the wrong side of the margin, the function's value is proportional to the distance from the margin.</a:t>
            </a:r>
            <a:endParaRPr/>
          </a:p>
        </p:txBody>
      </p:sp>
      <p:pic>
        <p:nvPicPr>
          <p:cNvPr id="218" name="Google Shape;218;p39"/>
          <p:cNvPicPr preferRelativeResize="0"/>
          <p:nvPr/>
        </p:nvPicPr>
        <p:blipFill>
          <a:blip r:embed="rId4">
            <a:alphaModFix/>
          </a:blip>
          <a:stretch>
            <a:fillRect/>
          </a:stretch>
        </p:blipFill>
        <p:spPr>
          <a:xfrm>
            <a:off x="1589750" y="1953525"/>
            <a:ext cx="4195200" cy="506325"/>
          </a:xfrm>
          <a:prstGeom prst="rect">
            <a:avLst/>
          </a:prstGeom>
          <a:noFill/>
          <a:ln>
            <a:noFill/>
          </a:ln>
        </p:spPr>
      </p:pic>
      <p:pic>
        <p:nvPicPr>
          <p:cNvPr id="219" name="Google Shape;219;p39"/>
          <p:cNvPicPr preferRelativeResize="0"/>
          <p:nvPr/>
        </p:nvPicPr>
        <p:blipFill>
          <a:blip r:embed="rId5">
            <a:alphaModFix/>
          </a:blip>
          <a:stretch>
            <a:fillRect/>
          </a:stretch>
        </p:blipFill>
        <p:spPr>
          <a:xfrm>
            <a:off x="3217125" y="2571750"/>
            <a:ext cx="762000" cy="257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4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Google Sans"/>
                <a:ea typeface="Google Sans"/>
                <a:cs typeface="Google Sans"/>
                <a:sym typeface="Google Sans"/>
              </a:rPr>
              <a:t>Soft Margin</a:t>
            </a:r>
            <a:endParaRPr sz="2400">
              <a:latin typeface="Google Sans"/>
              <a:ea typeface="Google Sans"/>
              <a:cs typeface="Google Sans"/>
              <a:sym typeface="Google Sans"/>
            </a:endParaRPr>
          </a:p>
        </p:txBody>
      </p:sp>
      <p:sp>
        <p:nvSpPr>
          <p:cNvPr id="225" name="Google Shape;225;p40"/>
          <p:cNvSpPr txBox="1"/>
          <p:nvPr>
            <p:ph idx="1" type="body"/>
          </p:nvPr>
        </p:nvSpPr>
        <p:spPr>
          <a:xfrm>
            <a:off x="311700" y="1152475"/>
            <a:ext cx="8520600" cy="3416400"/>
          </a:xfrm>
          <a:prstGeom prst="rect">
            <a:avLst/>
          </a:prstGeom>
        </p:spPr>
        <p:txBody>
          <a:bodyPr anchorCtr="0" anchor="t" bIns="22850" lIns="91450" spcFirstLastPara="1" rIns="22850" wrap="square" tIns="22850">
            <a:noAutofit/>
          </a:bodyPr>
          <a:lstStyle/>
          <a:p>
            <a:pPr indent="-342900" lvl="0" marL="457200" rtl="0" algn="l">
              <a:spcBef>
                <a:spcPts val="1000"/>
              </a:spcBef>
              <a:spcAft>
                <a:spcPts val="0"/>
              </a:spcAft>
              <a:buSzPts val="1800"/>
              <a:buChar char="–"/>
            </a:pPr>
            <a:r>
              <a:rPr lang="en-GB"/>
              <a:t>We then wish to minimise:</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0" rtl="0" algn="l">
              <a:spcBef>
                <a:spcPts val="1000"/>
              </a:spcBef>
              <a:spcAft>
                <a:spcPts val="0"/>
              </a:spcAft>
              <a:buNone/>
            </a:pPr>
            <a:r>
              <a:rPr lang="en-GB"/>
              <a:t>where the parameter λ determines the trade-off between increasing the margin size and ensuring that vector x</a:t>
            </a:r>
            <a:r>
              <a:rPr baseline="-25000" lang="en-GB"/>
              <a:t>i</a:t>
            </a:r>
            <a:r>
              <a:rPr lang="en-GB"/>
              <a:t> lie on the correct side of the margin. Thus, for sufficiently  small values of </a:t>
            </a:r>
            <a:r>
              <a:rPr lang="en-GB">
                <a:solidFill>
                  <a:schemeClr val="dk1"/>
                </a:solidFill>
              </a:rPr>
              <a:t>λ, the second term in the loss function will become negligible, hence, it will behave similar to the hard-margin SVM, if the input data is linearly classifiable.  </a:t>
            </a:r>
            <a:endParaRPr/>
          </a:p>
          <a:p>
            <a:pPr indent="0" lvl="0" marL="457200" rtl="0" algn="l">
              <a:spcBef>
                <a:spcPts val="1000"/>
              </a:spcBef>
              <a:spcAft>
                <a:spcPts val="300"/>
              </a:spcAft>
              <a:buNone/>
            </a:pPr>
            <a:r>
              <a:t/>
            </a:r>
            <a:endParaRPr/>
          </a:p>
        </p:txBody>
      </p:sp>
      <p:pic>
        <p:nvPicPr>
          <p:cNvPr id="226" name="Google Shape;226;p40"/>
          <p:cNvPicPr preferRelativeResize="0"/>
          <p:nvPr/>
        </p:nvPicPr>
        <p:blipFill>
          <a:blip r:embed="rId3">
            <a:alphaModFix/>
          </a:blip>
          <a:stretch>
            <a:fillRect/>
          </a:stretch>
        </p:blipFill>
        <p:spPr>
          <a:xfrm>
            <a:off x="1301231" y="1681456"/>
            <a:ext cx="5414275" cy="1169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1"/>
          <p:cNvSpPr txBox="1"/>
          <p:nvPr>
            <p:ph type="title"/>
          </p:nvPr>
        </p:nvSpPr>
        <p:spPr>
          <a:xfrm>
            <a:off x="311700" y="18467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9600">
                <a:latin typeface="Google Sans"/>
                <a:ea typeface="Google Sans"/>
                <a:cs typeface="Google Sans"/>
                <a:sym typeface="Google Sans"/>
              </a:rPr>
              <a:t>Decision Boundary </a:t>
            </a:r>
            <a:endParaRPr sz="9600">
              <a:latin typeface="Google Sans"/>
              <a:ea typeface="Google Sans"/>
              <a:cs typeface="Google Sans"/>
              <a:sym typeface="Googl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id="236" name="Google Shape;236;p42"/>
          <p:cNvPicPr preferRelativeResize="0"/>
          <p:nvPr/>
        </p:nvPicPr>
        <p:blipFill>
          <a:blip r:embed="rId3">
            <a:alphaModFix/>
          </a:blip>
          <a:stretch>
            <a:fillRect/>
          </a:stretch>
        </p:blipFill>
        <p:spPr>
          <a:xfrm>
            <a:off x="0" y="0"/>
            <a:ext cx="9143999" cy="498207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id="241" name="Google Shape;241;p43"/>
          <p:cNvPicPr preferRelativeResize="0"/>
          <p:nvPr/>
        </p:nvPicPr>
        <p:blipFill>
          <a:blip r:embed="rId3">
            <a:alphaModFix/>
          </a:blip>
          <a:stretch>
            <a:fillRect/>
          </a:stretch>
        </p:blipFill>
        <p:spPr>
          <a:xfrm>
            <a:off x="0" y="0"/>
            <a:ext cx="9144000" cy="496957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Google Shape;246;p44"/>
          <p:cNvPicPr preferRelativeResize="0"/>
          <p:nvPr/>
        </p:nvPicPr>
        <p:blipFill>
          <a:blip r:embed="rId3">
            <a:alphaModFix/>
          </a:blip>
          <a:stretch>
            <a:fillRect/>
          </a:stretch>
        </p:blipFill>
        <p:spPr>
          <a:xfrm>
            <a:off x="0" y="0"/>
            <a:ext cx="9144000" cy="50021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3262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Google Sans"/>
                <a:ea typeface="Google Sans"/>
                <a:cs typeface="Google Sans"/>
                <a:sym typeface="Google Sans"/>
              </a:rPr>
              <a:t>Entropy &amp; Gini</a:t>
            </a:r>
            <a:endParaRPr sz="2400">
              <a:latin typeface="Google Sans"/>
              <a:ea typeface="Google Sans"/>
              <a:cs typeface="Google Sans"/>
              <a:sym typeface="Google Sans"/>
            </a:endParaRPr>
          </a:p>
        </p:txBody>
      </p:sp>
      <p:sp>
        <p:nvSpPr>
          <p:cNvPr id="91" name="Google Shape;91;p18"/>
          <p:cNvSpPr txBox="1"/>
          <p:nvPr>
            <p:ph idx="1" type="body"/>
          </p:nvPr>
        </p:nvSpPr>
        <p:spPr>
          <a:xfrm>
            <a:off x="311700" y="915088"/>
            <a:ext cx="8520600" cy="3416400"/>
          </a:xfrm>
          <a:prstGeom prst="rect">
            <a:avLst/>
          </a:prstGeom>
        </p:spPr>
        <p:txBody>
          <a:bodyPr anchorCtr="0" anchor="t" bIns="22850" lIns="91450" spcFirstLastPara="1" rIns="22850" wrap="square" tIns="22850">
            <a:noAutofit/>
          </a:bodyPr>
          <a:lstStyle/>
          <a:p>
            <a:pPr indent="0" lvl="0" marL="0" rtl="0" algn="l">
              <a:spcBef>
                <a:spcPts val="1000"/>
              </a:spcBef>
              <a:spcAft>
                <a:spcPts val="0"/>
              </a:spcAft>
              <a:buNone/>
            </a:pPr>
            <a:r>
              <a:rPr lang="en-GB"/>
              <a:t>Metrics for above mentioned algorithm can be:</a:t>
            </a:r>
            <a:endParaRPr/>
          </a:p>
          <a:p>
            <a:pPr indent="-342900" lvl="0" marL="457200" rtl="0" algn="l">
              <a:spcBef>
                <a:spcPts val="1000"/>
              </a:spcBef>
              <a:spcAft>
                <a:spcPts val="0"/>
              </a:spcAft>
              <a:buSzPts val="1800"/>
              <a:buChar char="–"/>
            </a:pPr>
            <a:r>
              <a:rPr b="1" lang="en-GB"/>
              <a:t>Gini Impurity(GI): </a:t>
            </a:r>
            <a:r>
              <a:rPr lang="en-GB"/>
              <a:t>Measure of how a randomly chosen element is incorrectly labelled if it was randomly labelled according to its subset distribution.</a:t>
            </a:r>
            <a:endParaRPr/>
          </a:p>
          <a:p>
            <a:pPr indent="-342900" lvl="0" marL="457200" rtl="0" algn="l">
              <a:spcBef>
                <a:spcPts val="0"/>
              </a:spcBef>
              <a:spcAft>
                <a:spcPts val="0"/>
              </a:spcAft>
              <a:buSzPts val="1800"/>
              <a:buChar char="–"/>
            </a:pPr>
            <a:r>
              <a:rPr b="1" lang="en-GB"/>
              <a:t>Information Entropy(IE): </a:t>
            </a:r>
            <a:r>
              <a:rPr lang="en-GB"/>
              <a:t>Number of bits required in encoding the given data. </a:t>
            </a:r>
            <a:endParaRPr/>
          </a:p>
        </p:txBody>
      </p:sp>
      <p:pic>
        <p:nvPicPr>
          <p:cNvPr id="92" name="Google Shape;92;p18"/>
          <p:cNvPicPr preferRelativeResize="0"/>
          <p:nvPr/>
        </p:nvPicPr>
        <p:blipFill rotWithShape="1">
          <a:blip r:embed="rId4">
            <a:alphaModFix/>
          </a:blip>
          <a:srcRect b="18430" l="0" r="56777" t="36096"/>
          <a:stretch/>
        </p:blipFill>
        <p:spPr>
          <a:xfrm>
            <a:off x="1514350" y="2607512"/>
            <a:ext cx="2490500" cy="1667075"/>
          </a:xfrm>
          <a:prstGeom prst="rect">
            <a:avLst/>
          </a:prstGeom>
          <a:noFill/>
          <a:ln>
            <a:noFill/>
          </a:ln>
        </p:spPr>
      </p:pic>
      <p:pic>
        <p:nvPicPr>
          <p:cNvPr id="93" name="Google Shape;93;p18"/>
          <p:cNvPicPr preferRelativeResize="0"/>
          <p:nvPr/>
        </p:nvPicPr>
        <p:blipFill rotWithShape="1">
          <a:blip r:embed="rId5">
            <a:alphaModFix/>
          </a:blip>
          <a:srcRect b="21478" l="48022" r="0" t="36596"/>
          <a:stretch/>
        </p:blipFill>
        <p:spPr>
          <a:xfrm>
            <a:off x="5204650" y="2600136"/>
            <a:ext cx="2980449" cy="1529450"/>
          </a:xfrm>
          <a:prstGeom prst="rect">
            <a:avLst/>
          </a:prstGeom>
          <a:noFill/>
          <a:ln>
            <a:noFill/>
          </a:ln>
        </p:spPr>
      </p:pic>
      <p:sp>
        <p:nvSpPr>
          <p:cNvPr id="94" name="Google Shape;94;p18"/>
          <p:cNvSpPr txBox="1"/>
          <p:nvPr/>
        </p:nvSpPr>
        <p:spPr>
          <a:xfrm>
            <a:off x="2280725" y="4195225"/>
            <a:ext cx="594000" cy="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Google Sans"/>
                <a:ea typeface="Google Sans"/>
                <a:cs typeface="Google Sans"/>
                <a:sym typeface="Google Sans"/>
              </a:rPr>
              <a:t>GI</a:t>
            </a:r>
            <a:endParaRPr b="1" sz="1800">
              <a:latin typeface="Google Sans"/>
              <a:ea typeface="Google Sans"/>
              <a:cs typeface="Google Sans"/>
              <a:sym typeface="Google Sans"/>
            </a:endParaRPr>
          </a:p>
        </p:txBody>
      </p:sp>
      <p:sp>
        <p:nvSpPr>
          <p:cNvPr id="95" name="Google Shape;95;p18"/>
          <p:cNvSpPr txBox="1"/>
          <p:nvPr/>
        </p:nvSpPr>
        <p:spPr>
          <a:xfrm>
            <a:off x="6578825" y="4195225"/>
            <a:ext cx="594000" cy="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Google Sans"/>
                <a:ea typeface="Google Sans"/>
                <a:cs typeface="Google Sans"/>
                <a:sym typeface="Google Sans"/>
              </a:rPr>
              <a:t>IE</a:t>
            </a:r>
            <a:endParaRPr b="1" sz="1800">
              <a:latin typeface="Google Sans"/>
              <a:ea typeface="Google Sans"/>
              <a:cs typeface="Google Sans"/>
              <a:sym typeface="Google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5"/>
          <p:cNvSpPr txBox="1"/>
          <p:nvPr>
            <p:ph type="title"/>
          </p:nvPr>
        </p:nvSpPr>
        <p:spPr>
          <a:xfrm>
            <a:off x="311700" y="18467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9600">
                <a:latin typeface="Google Sans"/>
                <a:ea typeface="Google Sans"/>
                <a:cs typeface="Google Sans"/>
                <a:sym typeface="Google Sans"/>
              </a:rPr>
              <a:t>Kernels</a:t>
            </a:r>
            <a:endParaRPr sz="9600">
              <a:latin typeface="Google Sans"/>
              <a:ea typeface="Google Sans"/>
              <a:cs typeface="Google Sans"/>
              <a:sym typeface="Googl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id="256" name="Google Shape;256;p46"/>
          <p:cNvPicPr preferRelativeResize="0"/>
          <p:nvPr/>
        </p:nvPicPr>
        <p:blipFill>
          <a:blip r:embed="rId3">
            <a:alphaModFix/>
          </a:blip>
          <a:stretch>
            <a:fillRect/>
          </a:stretch>
        </p:blipFill>
        <p:spPr>
          <a:xfrm>
            <a:off x="0" y="0"/>
            <a:ext cx="9144000" cy="498763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Google Shape;261;p47"/>
          <p:cNvPicPr preferRelativeResize="0"/>
          <p:nvPr/>
        </p:nvPicPr>
        <p:blipFill>
          <a:blip r:embed="rId3">
            <a:alphaModFix/>
          </a:blip>
          <a:stretch>
            <a:fillRect/>
          </a:stretch>
        </p:blipFill>
        <p:spPr>
          <a:xfrm>
            <a:off x="0" y="0"/>
            <a:ext cx="9144000" cy="495713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pic>
        <p:nvPicPr>
          <p:cNvPr id="266" name="Google Shape;266;p48"/>
          <p:cNvPicPr preferRelativeResize="0"/>
          <p:nvPr/>
        </p:nvPicPr>
        <p:blipFill>
          <a:blip r:embed="rId3">
            <a:alphaModFix/>
          </a:blip>
          <a:stretch>
            <a:fillRect/>
          </a:stretch>
        </p:blipFill>
        <p:spPr>
          <a:xfrm>
            <a:off x="0" y="0"/>
            <a:ext cx="9144000" cy="487016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pic>
        <p:nvPicPr>
          <p:cNvPr id="271" name="Google Shape;271;p49"/>
          <p:cNvPicPr preferRelativeResize="0"/>
          <p:nvPr/>
        </p:nvPicPr>
        <p:blipFill>
          <a:blip r:embed="rId3">
            <a:alphaModFix/>
          </a:blip>
          <a:stretch>
            <a:fillRect/>
          </a:stretch>
        </p:blipFill>
        <p:spPr>
          <a:xfrm>
            <a:off x="83150" y="59400"/>
            <a:ext cx="9060849" cy="490152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pic>
        <p:nvPicPr>
          <p:cNvPr id="276" name="Google Shape;276;p50"/>
          <p:cNvPicPr preferRelativeResize="0"/>
          <p:nvPr/>
        </p:nvPicPr>
        <p:blipFill>
          <a:blip r:embed="rId3">
            <a:alphaModFix/>
          </a:blip>
          <a:stretch>
            <a:fillRect/>
          </a:stretch>
        </p:blipFill>
        <p:spPr>
          <a:xfrm>
            <a:off x="59400" y="0"/>
            <a:ext cx="9084601" cy="496005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pic>
        <p:nvPicPr>
          <p:cNvPr id="281" name="Google Shape;281;p51"/>
          <p:cNvPicPr preferRelativeResize="0"/>
          <p:nvPr/>
        </p:nvPicPr>
        <p:blipFill>
          <a:blip r:embed="rId3">
            <a:alphaModFix/>
          </a:blip>
          <a:stretch>
            <a:fillRect/>
          </a:stretch>
        </p:blipFill>
        <p:spPr>
          <a:xfrm>
            <a:off x="0" y="0"/>
            <a:ext cx="9144000" cy="502920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id="286" name="Google Shape;286;p52"/>
          <p:cNvPicPr preferRelativeResize="0"/>
          <p:nvPr/>
        </p:nvPicPr>
        <p:blipFill>
          <a:blip r:embed="rId3">
            <a:alphaModFix/>
          </a:blip>
          <a:stretch>
            <a:fillRect/>
          </a:stretch>
        </p:blipFill>
        <p:spPr>
          <a:xfrm>
            <a:off x="0" y="0"/>
            <a:ext cx="9380241"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pic>
        <p:nvPicPr>
          <p:cNvPr id="291" name="Google Shape;291;p53"/>
          <p:cNvPicPr preferRelativeResize="0"/>
          <p:nvPr/>
        </p:nvPicPr>
        <p:blipFill>
          <a:blip r:embed="rId3">
            <a:alphaModFix/>
          </a:blip>
          <a:stretch>
            <a:fillRect/>
          </a:stretch>
        </p:blipFill>
        <p:spPr>
          <a:xfrm>
            <a:off x="0" y="0"/>
            <a:ext cx="9143999" cy="500706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pic>
        <p:nvPicPr>
          <p:cNvPr id="296" name="Google Shape;296;p54"/>
          <p:cNvPicPr preferRelativeResize="0"/>
          <p:nvPr/>
        </p:nvPicPr>
        <p:blipFill>
          <a:blip r:embed="rId3">
            <a:alphaModFix/>
          </a:blip>
          <a:stretch>
            <a:fillRect/>
          </a:stretch>
        </p:blipFill>
        <p:spPr>
          <a:xfrm>
            <a:off x="0" y="0"/>
            <a:ext cx="9144000" cy="50036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24307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2400">
                <a:solidFill>
                  <a:schemeClr val="dk1"/>
                </a:solidFill>
                <a:latin typeface="Google Sans"/>
                <a:ea typeface="Google Sans"/>
                <a:cs typeface="Google Sans"/>
                <a:sym typeface="Google Sans"/>
              </a:rPr>
              <a:t>Information Gain </a:t>
            </a:r>
            <a:endParaRPr/>
          </a:p>
        </p:txBody>
      </p:sp>
      <p:sp>
        <p:nvSpPr>
          <p:cNvPr id="101" name="Google Shape;101;p19"/>
          <p:cNvSpPr txBox="1"/>
          <p:nvPr>
            <p:ph idx="1" type="body"/>
          </p:nvPr>
        </p:nvSpPr>
        <p:spPr>
          <a:xfrm>
            <a:off x="311700" y="815775"/>
            <a:ext cx="8520600" cy="3416400"/>
          </a:xfrm>
          <a:prstGeom prst="rect">
            <a:avLst/>
          </a:prstGeom>
        </p:spPr>
        <p:txBody>
          <a:bodyPr anchorCtr="0" anchor="t" bIns="22850" lIns="91450" spcFirstLastPara="1" rIns="22850" wrap="square" tIns="22850">
            <a:noAutofit/>
          </a:bodyPr>
          <a:lstStyle/>
          <a:p>
            <a:pPr indent="-342900" lvl="0" marL="457200" rtl="0" algn="l">
              <a:spcBef>
                <a:spcPts val="1000"/>
              </a:spcBef>
              <a:spcAft>
                <a:spcPts val="0"/>
              </a:spcAft>
              <a:buSzPts val="1800"/>
              <a:buChar char="–"/>
            </a:pPr>
            <a:r>
              <a:rPr b="1" lang="en-GB"/>
              <a:t>Information Gain</a:t>
            </a:r>
            <a:r>
              <a:rPr lang="en-GB"/>
              <a:t> is used to decide which features to split at each step while building the tree.</a:t>
            </a:r>
            <a:endParaRPr/>
          </a:p>
          <a:p>
            <a:pPr indent="-342900" lvl="0" marL="457200" rtl="0" algn="l">
              <a:spcBef>
                <a:spcPts val="0"/>
              </a:spcBef>
              <a:spcAft>
                <a:spcPts val="0"/>
              </a:spcAft>
              <a:buSzPts val="1800"/>
              <a:buChar char="–"/>
            </a:pPr>
            <a:r>
              <a:rPr lang="en-GB"/>
              <a:t>Our objective is to keep the tree as small as possible, thus we choose the split that results in the purest daughter nodes.</a:t>
            </a:r>
            <a:endParaRPr/>
          </a:p>
          <a:p>
            <a:pPr indent="-342900" lvl="0" marL="457200" rtl="0" algn="l">
              <a:spcBef>
                <a:spcPts val="0"/>
              </a:spcBef>
              <a:spcAft>
                <a:spcPts val="0"/>
              </a:spcAft>
              <a:buSzPts val="1800"/>
              <a:buChar char="–"/>
            </a:pPr>
            <a:r>
              <a:rPr lang="en-GB"/>
              <a:t>The information value </a:t>
            </a:r>
            <a:r>
              <a:rPr i="1" lang="en-GB"/>
              <a:t>represents the expected amount of information that would be needed to specify whether a new instance should be classified </a:t>
            </a:r>
            <a:r>
              <a:rPr b="1" i="1" lang="en-GB"/>
              <a:t>yes</a:t>
            </a:r>
            <a:r>
              <a:rPr i="1" lang="en-GB"/>
              <a:t> or </a:t>
            </a:r>
            <a:r>
              <a:rPr b="1" i="1" lang="en-GB"/>
              <a:t>no</a:t>
            </a:r>
            <a:r>
              <a:rPr i="1" lang="en-GB"/>
              <a:t>, given that the example reached that node</a:t>
            </a:r>
            <a:r>
              <a:rPr lang="en-GB"/>
              <a:t>.</a:t>
            </a:r>
            <a:endParaRPr/>
          </a:p>
        </p:txBody>
      </p:sp>
      <p:pic>
        <p:nvPicPr>
          <p:cNvPr id="102" name="Google Shape;102;p19"/>
          <p:cNvPicPr preferRelativeResize="0"/>
          <p:nvPr/>
        </p:nvPicPr>
        <p:blipFill>
          <a:blip r:embed="rId3">
            <a:alphaModFix/>
          </a:blip>
          <a:stretch>
            <a:fillRect/>
          </a:stretch>
        </p:blipFill>
        <p:spPr>
          <a:xfrm>
            <a:off x="2143125" y="3351538"/>
            <a:ext cx="4857750" cy="13049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5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400">
                <a:latin typeface="Google Sans"/>
                <a:ea typeface="Google Sans"/>
                <a:cs typeface="Google Sans"/>
                <a:sym typeface="Google Sans"/>
              </a:rPr>
              <a:t>Logistic Regression vs. SVMs</a:t>
            </a:r>
            <a:endParaRPr b="1" sz="2400">
              <a:latin typeface="Google Sans"/>
              <a:ea typeface="Google Sans"/>
              <a:cs typeface="Google Sans"/>
              <a:sym typeface="Google Sans"/>
            </a:endParaRPr>
          </a:p>
        </p:txBody>
      </p:sp>
      <p:sp>
        <p:nvSpPr>
          <p:cNvPr id="302" name="Google Shape;302;p55"/>
          <p:cNvSpPr txBox="1"/>
          <p:nvPr>
            <p:ph idx="1" type="body"/>
          </p:nvPr>
        </p:nvSpPr>
        <p:spPr>
          <a:xfrm>
            <a:off x="311700" y="1152475"/>
            <a:ext cx="8520600" cy="3416400"/>
          </a:xfrm>
          <a:prstGeom prst="rect">
            <a:avLst/>
          </a:prstGeom>
        </p:spPr>
        <p:txBody>
          <a:bodyPr anchorCtr="0" anchor="t" bIns="22850" lIns="91450" spcFirstLastPara="1" rIns="22850" wrap="square" tIns="22850">
            <a:noAutofit/>
          </a:bodyPr>
          <a:lstStyle/>
          <a:p>
            <a:pPr indent="-342900" lvl="0" marL="457200" rtl="0" algn="l">
              <a:spcBef>
                <a:spcPts val="1000"/>
              </a:spcBef>
              <a:spcAft>
                <a:spcPts val="0"/>
              </a:spcAft>
              <a:buSzPts val="1800"/>
              <a:buChar char="–"/>
            </a:pPr>
            <a:r>
              <a:rPr lang="en-GB"/>
              <a:t>Let us consider the following notation:</a:t>
            </a:r>
            <a:endParaRPr/>
          </a:p>
          <a:p>
            <a:pPr indent="-342900" lvl="1" marL="914400" rtl="0" algn="l">
              <a:spcBef>
                <a:spcPts val="0"/>
              </a:spcBef>
              <a:spcAft>
                <a:spcPts val="0"/>
              </a:spcAft>
              <a:buSzPts val="1800"/>
              <a:buChar char="●"/>
            </a:pPr>
            <a:r>
              <a:rPr b="1" lang="en-GB"/>
              <a:t>n</a:t>
            </a:r>
            <a:r>
              <a:rPr lang="en-GB"/>
              <a:t> = number of features, 	</a:t>
            </a:r>
            <a:r>
              <a:rPr b="1" lang="en-GB"/>
              <a:t>m</a:t>
            </a:r>
            <a:r>
              <a:rPr lang="en-GB"/>
              <a:t> = number of training examples</a:t>
            </a:r>
            <a:endParaRPr/>
          </a:p>
          <a:p>
            <a:pPr indent="-342900" lvl="0" marL="457200" rtl="0" algn="l">
              <a:spcBef>
                <a:spcPts val="0"/>
              </a:spcBef>
              <a:spcAft>
                <a:spcPts val="0"/>
              </a:spcAft>
              <a:buSzPts val="1800"/>
              <a:buChar char="–"/>
            </a:pPr>
            <a:r>
              <a:rPr lang="en-GB"/>
              <a:t>If </a:t>
            </a:r>
            <a:r>
              <a:rPr b="1" lang="en-GB"/>
              <a:t>n</a:t>
            </a:r>
            <a:r>
              <a:rPr lang="en-GB"/>
              <a:t> is large relative to </a:t>
            </a:r>
            <a:r>
              <a:rPr b="1" lang="en-GB"/>
              <a:t>m</a:t>
            </a:r>
            <a:r>
              <a:rPr lang="en-GB"/>
              <a:t>:</a:t>
            </a:r>
            <a:endParaRPr/>
          </a:p>
          <a:p>
            <a:pPr indent="-342900" lvl="1" marL="914400" rtl="0" algn="l">
              <a:spcBef>
                <a:spcPts val="0"/>
              </a:spcBef>
              <a:spcAft>
                <a:spcPts val="0"/>
              </a:spcAft>
              <a:buSzPts val="1800"/>
              <a:buChar char="●"/>
            </a:pPr>
            <a:r>
              <a:rPr lang="en-GB"/>
              <a:t>Use logistic regression, or SVM without a Kernel(“linear kernel”)</a:t>
            </a:r>
            <a:endParaRPr/>
          </a:p>
          <a:p>
            <a:pPr indent="-342900" lvl="0" marL="457200" rtl="0" algn="l">
              <a:spcBef>
                <a:spcPts val="0"/>
              </a:spcBef>
              <a:spcAft>
                <a:spcPts val="0"/>
              </a:spcAft>
              <a:buSzPts val="1800"/>
              <a:buChar char="–"/>
            </a:pPr>
            <a:r>
              <a:rPr lang="en-GB"/>
              <a:t>If </a:t>
            </a:r>
            <a:r>
              <a:rPr b="1" lang="en-GB"/>
              <a:t>n</a:t>
            </a:r>
            <a:r>
              <a:rPr lang="en-GB"/>
              <a:t> is small, </a:t>
            </a:r>
            <a:r>
              <a:rPr b="1" lang="en-GB"/>
              <a:t>m</a:t>
            </a:r>
            <a:r>
              <a:rPr lang="en-GB"/>
              <a:t> is intermediate:</a:t>
            </a:r>
            <a:endParaRPr/>
          </a:p>
          <a:p>
            <a:pPr indent="-342900" lvl="1" marL="914400" rtl="0" algn="l">
              <a:spcBef>
                <a:spcPts val="0"/>
              </a:spcBef>
              <a:spcAft>
                <a:spcPts val="0"/>
              </a:spcAft>
              <a:buSzPts val="1800"/>
              <a:buChar char="●"/>
            </a:pPr>
            <a:r>
              <a:rPr lang="en-GB"/>
              <a:t>Use SVM with Gaussian Kernel.</a:t>
            </a:r>
            <a:endParaRPr/>
          </a:p>
          <a:p>
            <a:pPr indent="-342900" lvl="0" marL="457200" rtl="0" algn="l">
              <a:spcBef>
                <a:spcPts val="0"/>
              </a:spcBef>
              <a:spcAft>
                <a:spcPts val="0"/>
              </a:spcAft>
              <a:buSzPts val="1800"/>
              <a:buChar char="–"/>
            </a:pPr>
            <a:r>
              <a:rPr lang="en-GB"/>
              <a:t>If </a:t>
            </a:r>
            <a:r>
              <a:rPr b="1" lang="en-GB"/>
              <a:t>n</a:t>
            </a:r>
            <a:r>
              <a:rPr lang="en-GB"/>
              <a:t> is small, </a:t>
            </a:r>
            <a:r>
              <a:rPr b="1" lang="en-GB"/>
              <a:t>m</a:t>
            </a:r>
            <a:r>
              <a:rPr lang="en-GB"/>
              <a:t> is large:</a:t>
            </a:r>
            <a:endParaRPr/>
          </a:p>
          <a:p>
            <a:pPr indent="-342900" lvl="1" marL="914400" rtl="0" algn="l">
              <a:spcBef>
                <a:spcPts val="0"/>
              </a:spcBef>
              <a:spcAft>
                <a:spcPts val="0"/>
              </a:spcAft>
              <a:buSzPts val="1800"/>
              <a:buChar char="●"/>
            </a:pPr>
            <a:r>
              <a:rPr lang="en-GB"/>
              <a:t>Create/add more features, then use logistic regression or SVM without a kernel</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56"/>
          <p:cNvSpPr txBox="1"/>
          <p:nvPr/>
        </p:nvSpPr>
        <p:spPr>
          <a:xfrm>
            <a:off x="2117050" y="2320750"/>
            <a:ext cx="4765200" cy="22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Google Sans"/>
                <a:ea typeface="Google Sans"/>
                <a:cs typeface="Google Sans"/>
                <a:sym typeface="Google Sans"/>
              </a:rPr>
              <a:t>Presented by:</a:t>
            </a:r>
            <a:endParaRPr>
              <a:latin typeface="Google Sans"/>
              <a:ea typeface="Google Sans"/>
              <a:cs typeface="Google Sans"/>
              <a:sym typeface="Google Sans"/>
            </a:endParaRPr>
          </a:p>
          <a:p>
            <a:pPr indent="0" lvl="0" marL="0" rtl="0" algn="ctr">
              <a:spcBef>
                <a:spcPts val="0"/>
              </a:spcBef>
              <a:spcAft>
                <a:spcPts val="0"/>
              </a:spcAft>
              <a:buNone/>
            </a:pPr>
            <a:r>
              <a:rPr lang="en-GB">
                <a:latin typeface="Google Sans"/>
                <a:ea typeface="Google Sans"/>
                <a:cs typeface="Google Sans"/>
                <a:sym typeface="Google Sans"/>
              </a:rPr>
              <a:t>Shatadru Majumdar (</a:t>
            </a:r>
            <a:r>
              <a:rPr lang="en-GB" u="sng">
                <a:solidFill>
                  <a:schemeClr val="hlink"/>
                </a:solidFill>
                <a:latin typeface="Google Sans"/>
                <a:ea typeface="Google Sans"/>
                <a:cs typeface="Google Sans"/>
                <a:sym typeface="Google Sans"/>
                <a:hlinkClick r:id="rId3"/>
              </a:rPr>
              <a:t>https://github.com/shatadru99</a:t>
            </a:r>
            <a:r>
              <a:rPr lang="en-GB">
                <a:latin typeface="Google Sans"/>
                <a:ea typeface="Google Sans"/>
                <a:cs typeface="Google Sans"/>
                <a:sym typeface="Google Sans"/>
              </a:rPr>
              <a:t>)</a:t>
            </a:r>
            <a:endParaRPr>
              <a:latin typeface="Google Sans"/>
              <a:ea typeface="Google Sans"/>
              <a:cs typeface="Google Sans"/>
              <a:sym typeface="Google Sans"/>
            </a:endParaRPr>
          </a:p>
          <a:p>
            <a:pPr indent="0" lvl="0" marL="0" rtl="0" algn="ctr">
              <a:spcBef>
                <a:spcPts val="0"/>
              </a:spcBef>
              <a:spcAft>
                <a:spcPts val="0"/>
              </a:spcAft>
              <a:buNone/>
            </a:pPr>
            <a:r>
              <a:rPr lang="en-GB">
                <a:latin typeface="Google Sans"/>
                <a:ea typeface="Google Sans"/>
                <a:cs typeface="Google Sans"/>
                <a:sym typeface="Google Sans"/>
              </a:rPr>
              <a:t>Purbayan Chowdhury (</a:t>
            </a:r>
            <a:r>
              <a:rPr lang="en-GB" u="sng">
                <a:solidFill>
                  <a:schemeClr val="hlink"/>
                </a:solidFill>
                <a:latin typeface="Google Sans"/>
                <a:ea typeface="Google Sans"/>
                <a:cs typeface="Google Sans"/>
                <a:sym typeface="Google Sans"/>
                <a:hlinkClick r:id="rId4"/>
              </a:rPr>
              <a:t>https://github.com/shivishbrahma</a:t>
            </a:r>
            <a:r>
              <a:rPr lang="en-GB">
                <a:latin typeface="Google Sans"/>
                <a:ea typeface="Google Sans"/>
                <a:cs typeface="Google Sans"/>
                <a:sym typeface="Google Sans"/>
              </a:rPr>
              <a:t>)</a:t>
            </a:r>
            <a:endParaRPr>
              <a:latin typeface="Google Sans"/>
              <a:ea typeface="Google Sans"/>
              <a:cs typeface="Google Sans"/>
              <a:sym typeface="Google Sans"/>
            </a:endParaRPr>
          </a:p>
          <a:p>
            <a:pPr indent="0" lvl="0" marL="0" rtl="0" algn="ctr">
              <a:spcBef>
                <a:spcPts val="0"/>
              </a:spcBef>
              <a:spcAft>
                <a:spcPts val="0"/>
              </a:spcAft>
              <a:buNone/>
            </a:pPr>
            <a:r>
              <a:rPr lang="en-GB">
                <a:latin typeface="Google Sans"/>
                <a:ea typeface="Google Sans"/>
                <a:cs typeface="Google Sans"/>
                <a:sym typeface="Google Sans"/>
              </a:rPr>
              <a:t>Soham Biswas (</a:t>
            </a:r>
            <a:r>
              <a:rPr lang="en-GB" u="sng">
                <a:solidFill>
                  <a:schemeClr val="hlink"/>
                </a:solidFill>
                <a:latin typeface="Google Sans"/>
                <a:ea typeface="Google Sans"/>
                <a:cs typeface="Google Sans"/>
                <a:sym typeface="Google Sans"/>
                <a:hlinkClick r:id="rId5"/>
              </a:rPr>
              <a:t>https://github.com/Nibba2018</a:t>
            </a:r>
            <a:r>
              <a:rPr lang="en-GB">
                <a:latin typeface="Google Sans"/>
                <a:ea typeface="Google Sans"/>
                <a:cs typeface="Google Sans"/>
                <a:sym typeface="Google Sans"/>
              </a:rPr>
              <a:t>)</a:t>
            </a:r>
            <a:endParaRPr>
              <a:latin typeface="Google Sans"/>
              <a:ea typeface="Google Sans"/>
              <a:cs typeface="Google Sans"/>
              <a:sym typeface="Google Sans"/>
            </a:endParaRPr>
          </a:p>
          <a:p>
            <a:pPr indent="0" lvl="0" marL="0" rtl="0" algn="ctr">
              <a:spcBef>
                <a:spcPts val="0"/>
              </a:spcBef>
              <a:spcAft>
                <a:spcPts val="0"/>
              </a:spcAft>
              <a:buNone/>
            </a:pPr>
            <a:r>
              <a:rPr lang="en-GB">
                <a:latin typeface="Google Sans"/>
                <a:ea typeface="Google Sans"/>
                <a:cs typeface="Google Sans"/>
                <a:sym typeface="Google Sans"/>
              </a:rPr>
              <a:t>Balaka Biswas (</a:t>
            </a:r>
            <a:r>
              <a:rPr lang="en-GB" u="sng">
                <a:solidFill>
                  <a:schemeClr val="hlink"/>
                </a:solidFill>
                <a:latin typeface="Google Sans"/>
                <a:ea typeface="Google Sans"/>
                <a:cs typeface="Google Sans"/>
                <a:sym typeface="Google Sans"/>
                <a:hlinkClick r:id="rId6"/>
              </a:rPr>
              <a:t>https://github.com/BALaka-18</a:t>
            </a:r>
            <a:r>
              <a:rPr lang="en-GB">
                <a:latin typeface="Google Sans"/>
                <a:ea typeface="Google Sans"/>
                <a:cs typeface="Google Sans"/>
                <a:sym typeface="Google Sans"/>
              </a:rPr>
              <a:t>)</a:t>
            </a:r>
            <a:endParaRPr>
              <a:latin typeface="Google Sans"/>
              <a:ea typeface="Google Sans"/>
              <a:cs typeface="Google Sans"/>
              <a:sym typeface="Google Sans"/>
            </a:endParaRPr>
          </a:p>
          <a:p>
            <a:pPr indent="0" lvl="0" marL="0" rtl="0" algn="ctr">
              <a:spcBef>
                <a:spcPts val="0"/>
              </a:spcBef>
              <a:spcAft>
                <a:spcPts val="0"/>
              </a:spcAft>
              <a:buNone/>
            </a:pPr>
            <a:r>
              <a:rPr lang="en-GB">
                <a:latin typeface="Google Sans"/>
                <a:ea typeface="Google Sans"/>
                <a:cs typeface="Google Sans"/>
                <a:sym typeface="Google Sans"/>
              </a:rPr>
              <a:t>a</a:t>
            </a:r>
            <a:r>
              <a:rPr lang="en-GB">
                <a:latin typeface="Google Sans"/>
                <a:ea typeface="Google Sans"/>
                <a:cs typeface="Google Sans"/>
                <a:sym typeface="Google Sans"/>
              </a:rPr>
              <a:t>nd </a:t>
            </a:r>
            <a:endParaRPr>
              <a:latin typeface="Google Sans"/>
              <a:ea typeface="Google Sans"/>
              <a:cs typeface="Google Sans"/>
              <a:sym typeface="Google Sans"/>
            </a:endParaRPr>
          </a:p>
          <a:p>
            <a:pPr indent="0" lvl="0" marL="0" rtl="0" algn="ctr">
              <a:spcBef>
                <a:spcPts val="0"/>
              </a:spcBef>
              <a:spcAft>
                <a:spcPts val="0"/>
              </a:spcAft>
              <a:buNone/>
            </a:pPr>
            <a:r>
              <a:rPr lang="en-GB">
                <a:latin typeface="Google Sans"/>
                <a:ea typeface="Google Sans"/>
                <a:cs typeface="Google Sans"/>
                <a:sym typeface="Google Sans"/>
              </a:rPr>
              <a:t>Team Explore ML and Team Innovacion</a:t>
            </a:r>
            <a:endParaRPr>
              <a:latin typeface="Google Sans"/>
              <a:ea typeface="Google Sans"/>
              <a:cs typeface="Google Sans"/>
              <a:sym typeface="Google Sans"/>
            </a:endParaRPr>
          </a:p>
        </p:txBody>
      </p:sp>
      <p:pic>
        <p:nvPicPr>
          <p:cNvPr id="308" name="Google Shape;308;p56"/>
          <p:cNvPicPr preferRelativeResize="0"/>
          <p:nvPr/>
        </p:nvPicPr>
        <p:blipFill rotWithShape="1">
          <a:blip r:embed="rId7">
            <a:alphaModFix/>
          </a:blip>
          <a:srcRect b="25177" l="0" r="0" t="0"/>
          <a:stretch/>
        </p:blipFill>
        <p:spPr>
          <a:xfrm>
            <a:off x="2196675" y="510825"/>
            <a:ext cx="4546950" cy="1695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2400">
                <a:solidFill>
                  <a:schemeClr val="dk1"/>
                </a:solidFill>
                <a:latin typeface="Google Sans"/>
                <a:ea typeface="Google Sans"/>
                <a:cs typeface="Google Sans"/>
                <a:sym typeface="Google Sans"/>
              </a:rPr>
              <a:t>How does it work?</a:t>
            </a:r>
            <a:endParaRPr/>
          </a:p>
        </p:txBody>
      </p:sp>
      <p:sp>
        <p:nvSpPr>
          <p:cNvPr id="108" name="Google Shape;108;p20"/>
          <p:cNvSpPr txBox="1"/>
          <p:nvPr>
            <p:ph idx="1" type="body"/>
          </p:nvPr>
        </p:nvSpPr>
        <p:spPr>
          <a:xfrm>
            <a:off x="368600" y="1948850"/>
            <a:ext cx="8520600" cy="681900"/>
          </a:xfrm>
          <a:prstGeom prst="rect">
            <a:avLst/>
          </a:prstGeom>
        </p:spPr>
        <p:txBody>
          <a:bodyPr anchorCtr="0" anchor="t" bIns="22850" lIns="91450" spcFirstLastPara="1" rIns="22850" wrap="square" tIns="22850">
            <a:noAutofit/>
          </a:bodyPr>
          <a:lstStyle/>
          <a:p>
            <a:pPr indent="0" lvl="0" marL="0" rtl="0" algn="ctr">
              <a:spcBef>
                <a:spcPts val="1000"/>
              </a:spcBef>
              <a:spcAft>
                <a:spcPts val="300"/>
              </a:spcAft>
              <a:buNone/>
            </a:pPr>
            <a:r>
              <a:rPr i="1" lang="en-GB"/>
              <a:t>Look on the blackboard</a:t>
            </a:r>
            <a:endParaRPr i="1"/>
          </a:p>
        </p:txBody>
      </p:sp>
      <p:sp>
        <p:nvSpPr>
          <p:cNvPr id="109" name="Google Shape;109;p20"/>
          <p:cNvSpPr txBox="1"/>
          <p:nvPr/>
        </p:nvSpPr>
        <p:spPr>
          <a:xfrm>
            <a:off x="5347600" y="2217975"/>
            <a:ext cx="73371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2400">
                <a:solidFill>
                  <a:schemeClr val="dk1"/>
                </a:solidFill>
                <a:latin typeface="Google Sans"/>
                <a:ea typeface="Google Sans"/>
                <a:cs typeface="Google Sans"/>
                <a:sym typeface="Google Sans"/>
              </a:rPr>
              <a:t>Case Study</a:t>
            </a:r>
            <a:endParaRPr/>
          </a:p>
        </p:txBody>
      </p:sp>
      <p:sp>
        <p:nvSpPr>
          <p:cNvPr id="115" name="Google Shape;115;p21"/>
          <p:cNvSpPr txBox="1"/>
          <p:nvPr>
            <p:ph idx="1" type="body"/>
          </p:nvPr>
        </p:nvSpPr>
        <p:spPr>
          <a:xfrm>
            <a:off x="311700" y="1152475"/>
            <a:ext cx="8520600" cy="3416400"/>
          </a:xfrm>
          <a:prstGeom prst="rect">
            <a:avLst/>
          </a:prstGeom>
        </p:spPr>
        <p:txBody>
          <a:bodyPr anchorCtr="0" anchor="t" bIns="22850" lIns="91450" spcFirstLastPara="1" rIns="22850" wrap="square" tIns="22850">
            <a:noAutofit/>
          </a:bodyPr>
          <a:lstStyle/>
          <a:p>
            <a:pPr indent="-304800" lvl="0" marL="457200" rtl="0" algn="l">
              <a:spcBef>
                <a:spcPts val="1000"/>
              </a:spcBef>
              <a:spcAft>
                <a:spcPts val="0"/>
              </a:spcAft>
              <a:buSzPts val="1200"/>
              <a:buChar char="–"/>
            </a:pPr>
            <a:r>
              <a:rPr lang="en-GB" sz="1200"/>
              <a:t>Let’s consider the example where our objective is to figure out </a:t>
            </a:r>
            <a:r>
              <a:rPr lang="en-GB" sz="1200"/>
              <a:t>whether</a:t>
            </a:r>
            <a:r>
              <a:rPr lang="en-GB" sz="1200"/>
              <a:t> we should go out to play </a:t>
            </a:r>
            <a:r>
              <a:rPr b="1" lang="en-GB" sz="1200"/>
              <a:t>Tennis</a:t>
            </a:r>
            <a:r>
              <a:rPr lang="en-GB" sz="1200"/>
              <a:t> or not.</a:t>
            </a:r>
            <a:endParaRPr sz="1200"/>
          </a:p>
        </p:txBody>
      </p:sp>
      <p:pic>
        <p:nvPicPr>
          <p:cNvPr id="116" name="Google Shape;116;p21"/>
          <p:cNvPicPr preferRelativeResize="0"/>
          <p:nvPr/>
        </p:nvPicPr>
        <p:blipFill>
          <a:blip r:embed="rId3">
            <a:alphaModFix/>
          </a:blip>
          <a:stretch>
            <a:fillRect/>
          </a:stretch>
        </p:blipFill>
        <p:spPr>
          <a:xfrm>
            <a:off x="2138000" y="1600200"/>
            <a:ext cx="4867989" cy="2968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chemeClr val="dk1"/>
                </a:solidFill>
                <a:latin typeface="Google Sans"/>
                <a:ea typeface="Google Sans"/>
                <a:cs typeface="Google Sans"/>
                <a:sym typeface="Google Sans"/>
              </a:rPr>
              <a:t>Case Study</a:t>
            </a:r>
            <a:endParaRPr/>
          </a:p>
        </p:txBody>
      </p:sp>
      <p:sp>
        <p:nvSpPr>
          <p:cNvPr id="122" name="Google Shape;122;p22"/>
          <p:cNvSpPr txBox="1"/>
          <p:nvPr>
            <p:ph idx="1" type="body"/>
          </p:nvPr>
        </p:nvSpPr>
        <p:spPr>
          <a:xfrm>
            <a:off x="311700" y="1152475"/>
            <a:ext cx="8520600" cy="3416400"/>
          </a:xfrm>
          <a:prstGeom prst="rect">
            <a:avLst/>
          </a:prstGeom>
        </p:spPr>
        <p:txBody>
          <a:bodyPr anchorCtr="0" anchor="t" bIns="22850" lIns="91450" spcFirstLastPara="1" rIns="22850" wrap="square" tIns="22850">
            <a:noAutofit/>
          </a:bodyPr>
          <a:lstStyle/>
          <a:p>
            <a:pPr indent="-317500" lvl="0" marL="457200" rtl="0" algn="l">
              <a:spcBef>
                <a:spcPts val="1000"/>
              </a:spcBef>
              <a:spcAft>
                <a:spcPts val="0"/>
              </a:spcAft>
              <a:buSzPts val="1400"/>
              <a:buChar char="–"/>
            </a:pPr>
            <a:r>
              <a:rPr lang="en-GB" sz="1400"/>
              <a:t>First we determine the </a:t>
            </a:r>
            <a:r>
              <a:rPr b="1" lang="en-GB" sz="1400"/>
              <a:t>information gain</a:t>
            </a:r>
            <a:r>
              <a:rPr lang="en-GB" sz="1400"/>
              <a:t> for each candidate attribute(i.e, Outlook, Temperature, Humidity and Wind) and then select the one with </a:t>
            </a:r>
            <a:r>
              <a:rPr b="1" lang="en-GB" sz="1400"/>
              <a:t>highest</a:t>
            </a:r>
            <a:r>
              <a:rPr lang="en-GB" sz="1400"/>
              <a:t> information gain.</a:t>
            </a:r>
            <a:endParaRPr sz="1400"/>
          </a:p>
          <a:p>
            <a:pPr indent="-317500" lvl="0" marL="457200" rtl="0" algn="l">
              <a:spcBef>
                <a:spcPts val="0"/>
              </a:spcBef>
              <a:spcAft>
                <a:spcPts val="0"/>
              </a:spcAft>
              <a:buSzPts val="1400"/>
              <a:buChar char="–"/>
            </a:pPr>
            <a:r>
              <a:rPr b="1" lang="en-GB" sz="1400"/>
              <a:t>Attribute Outlook:</a:t>
            </a:r>
            <a:endParaRPr b="1" sz="1400"/>
          </a:p>
          <a:p>
            <a:pPr indent="0" lvl="0" marL="457200" rtl="0" algn="l">
              <a:spcBef>
                <a:spcPts val="1000"/>
              </a:spcBef>
              <a:spcAft>
                <a:spcPts val="0"/>
              </a:spcAft>
              <a:buNone/>
            </a:pPr>
            <a:r>
              <a:rPr lang="en-GB" sz="1400"/>
              <a:t>Outlook_Rain = {2+, 3-}</a:t>
            </a:r>
            <a:endParaRPr sz="1400"/>
          </a:p>
          <a:p>
            <a:pPr indent="0" lvl="0" marL="457200" rtl="0" algn="l">
              <a:spcBef>
                <a:spcPts val="1000"/>
              </a:spcBef>
              <a:spcAft>
                <a:spcPts val="0"/>
              </a:spcAft>
              <a:buNone/>
            </a:pPr>
            <a:r>
              <a:rPr lang="en-GB" sz="1400"/>
              <a:t>Outlook_Sunny = {3+, 2-}</a:t>
            </a:r>
            <a:endParaRPr sz="1400"/>
          </a:p>
          <a:p>
            <a:pPr indent="0" lvl="0" marL="457200" rtl="0" algn="l">
              <a:spcBef>
                <a:spcPts val="1000"/>
              </a:spcBef>
              <a:spcAft>
                <a:spcPts val="0"/>
              </a:spcAft>
              <a:buNone/>
            </a:pPr>
            <a:r>
              <a:rPr lang="en-GB" sz="1400"/>
              <a:t>Outlook_Overcast = {4+, 0-}</a:t>
            </a:r>
            <a:endParaRPr sz="1400"/>
          </a:p>
          <a:p>
            <a:pPr indent="0" lvl="0" marL="0" rtl="0" algn="l">
              <a:spcBef>
                <a:spcPts val="1000"/>
              </a:spcBef>
              <a:spcAft>
                <a:spcPts val="0"/>
              </a:spcAft>
              <a:buNone/>
            </a:pPr>
            <a:r>
              <a:rPr lang="en-GB" sz="1400"/>
              <a:t>Gain(S,Outlook) = Entropy(S) — 5/14 Entropy(S_Outlook_Rain) — 5/14 Entropy(S_Outlook_Sunny) —  4/14 Entropy(S_Outlook_Overcast)</a:t>
            </a:r>
            <a:endParaRPr sz="1400"/>
          </a:p>
          <a:p>
            <a:pPr indent="0" lvl="0" marL="0" rtl="0" algn="l">
              <a:spcBef>
                <a:spcPts val="1000"/>
              </a:spcBef>
              <a:spcAft>
                <a:spcPts val="300"/>
              </a:spcAft>
              <a:buNone/>
            </a:pPr>
            <a:r>
              <a:rPr lang="en-GB" sz="1400"/>
              <a:t>Gain(S,Outlook) = </a:t>
            </a:r>
            <a:r>
              <a:rPr b="1" lang="en-GB" sz="1400"/>
              <a:t>0.246</a:t>
            </a:r>
            <a:endParaRPr b="1"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chemeClr val="dk1"/>
                </a:solidFill>
                <a:latin typeface="Google Sans"/>
                <a:ea typeface="Google Sans"/>
                <a:cs typeface="Google Sans"/>
                <a:sym typeface="Google Sans"/>
              </a:rPr>
              <a:t>Case Study</a:t>
            </a:r>
            <a:endParaRPr/>
          </a:p>
        </p:txBody>
      </p:sp>
      <p:sp>
        <p:nvSpPr>
          <p:cNvPr id="128" name="Google Shape;128;p23"/>
          <p:cNvSpPr txBox="1"/>
          <p:nvPr>
            <p:ph idx="1" type="body"/>
          </p:nvPr>
        </p:nvSpPr>
        <p:spPr>
          <a:xfrm>
            <a:off x="311700" y="1152475"/>
            <a:ext cx="8520600" cy="3416400"/>
          </a:xfrm>
          <a:prstGeom prst="rect">
            <a:avLst/>
          </a:prstGeom>
        </p:spPr>
        <p:txBody>
          <a:bodyPr anchorCtr="0" anchor="t" bIns="22850" lIns="91450" spcFirstLastPara="1" rIns="22850" wrap="square" tIns="22850">
            <a:noAutofit/>
          </a:bodyPr>
          <a:lstStyle/>
          <a:p>
            <a:pPr indent="-317500" lvl="0" marL="457200" rtl="0" algn="l">
              <a:spcBef>
                <a:spcPts val="1000"/>
              </a:spcBef>
              <a:spcAft>
                <a:spcPts val="0"/>
              </a:spcAft>
              <a:buSzPts val="1400"/>
              <a:buChar char="–"/>
            </a:pPr>
            <a:r>
              <a:rPr lang="en-GB" sz="1400"/>
              <a:t>First we determine the </a:t>
            </a:r>
            <a:r>
              <a:rPr b="1" lang="en-GB" sz="1400"/>
              <a:t>information gain</a:t>
            </a:r>
            <a:r>
              <a:rPr lang="en-GB" sz="1400"/>
              <a:t> for each candidate attribute(i.e, Outlook, Temperature, Humidity and Wind) and then select the one with </a:t>
            </a:r>
            <a:r>
              <a:rPr b="1" lang="en-GB" sz="1400"/>
              <a:t>highest</a:t>
            </a:r>
            <a:r>
              <a:rPr lang="en-GB" sz="1400"/>
              <a:t> information gain.</a:t>
            </a:r>
            <a:endParaRPr sz="1400"/>
          </a:p>
          <a:p>
            <a:pPr indent="-317500" lvl="0" marL="457200" rtl="0" algn="l">
              <a:spcBef>
                <a:spcPts val="0"/>
              </a:spcBef>
              <a:spcAft>
                <a:spcPts val="0"/>
              </a:spcAft>
              <a:buSzPts val="1400"/>
              <a:buChar char="–"/>
            </a:pPr>
            <a:r>
              <a:rPr b="1" lang="en-GB" sz="1400"/>
              <a:t>Attribute Temperature:</a:t>
            </a:r>
            <a:endParaRPr b="1" sz="1400"/>
          </a:p>
          <a:p>
            <a:pPr indent="0" lvl="0" marL="457200" rtl="0" algn="l">
              <a:spcBef>
                <a:spcPts val="1000"/>
              </a:spcBef>
              <a:spcAft>
                <a:spcPts val="0"/>
              </a:spcAft>
              <a:buNone/>
            </a:pPr>
            <a:r>
              <a:rPr lang="en-GB" sz="1400"/>
              <a:t>Temperature</a:t>
            </a:r>
            <a:r>
              <a:rPr lang="en-GB" sz="1400"/>
              <a:t>_Hot = {2+, 2-}</a:t>
            </a:r>
            <a:endParaRPr sz="1400"/>
          </a:p>
          <a:p>
            <a:pPr indent="0" lvl="0" marL="457200" rtl="0" algn="l">
              <a:spcBef>
                <a:spcPts val="1000"/>
              </a:spcBef>
              <a:spcAft>
                <a:spcPts val="0"/>
              </a:spcAft>
              <a:buNone/>
            </a:pPr>
            <a:r>
              <a:rPr lang="en-GB" sz="1400"/>
              <a:t>Temperature_Mild = {4+, 2-}</a:t>
            </a:r>
            <a:endParaRPr sz="1400"/>
          </a:p>
          <a:p>
            <a:pPr indent="0" lvl="0" marL="457200" rtl="0" algn="l">
              <a:spcBef>
                <a:spcPts val="1000"/>
              </a:spcBef>
              <a:spcAft>
                <a:spcPts val="0"/>
              </a:spcAft>
              <a:buNone/>
            </a:pPr>
            <a:r>
              <a:rPr lang="en-GB" sz="1400"/>
              <a:t>Temperature_Cool = {3+, 1-}</a:t>
            </a:r>
            <a:endParaRPr sz="1400"/>
          </a:p>
          <a:p>
            <a:pPr indent="0" lvl="0" marL="0" rtl="0" algn="l">
              <a:spcBef>
                <a:spcPts val="1000"/>
              </a:spcBef>
              <a:spcAft>
                <a:spcPts val="0"/>
              </a:spcAft>
              <a:buClr>
                <a:schemeClr val="dk1"/>
              </a:buClr>
              <a:buSzPts val="1100"/>
              <a:buFont typeface="Arial"/>
              <a:buNone/>
            </a:pPr>
            <a:r>
              <a:rPr lang="en-GB" sz="1400"/>
              <a:t>Gain(S,Temperature) = Entropy(S) — 4/14 Entropy(S_Temperature_Hot) — 6/14 Entropy(S_Temperature_Mild) — 4/14 Entropy(S_Temperature_Cool)</a:t>
            </a:r>
            <a:endParaRPr sz="1400"/>
          </a:p>
          <a:p>
            <a:pPr indent="0" lvl="0" marL="0" rtl="0" algn="l">
              <a:spcBef>
                <a:spcPts val="1000"/>
              </a:spcBef>
              <a:spcAft>
                <a:spcPts val="300"/>
              </a:spcAft>
              <a:buNone/>
            </a:pPr>
            <a:r>
              <a:rPr lang="en-GB" sz="1400"/>
              <a:t>Gain(S,Temperature) = </a:t>
            </a:r>
            <a:r>
              <a:rPr b="1" lang="en-GB" sz="1400"/>
              <a:t>0.029</a:t>
            </a:r>
            <a:endParaRPr b="1"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chemeClr val="dk1"/>
                </a:solidFill>
                <a:latin typeface="Google Sans"/>
                <a:ea typeface="Google Sans"/>
                <a:cs typeface="Google Sans"/>
                <a:sym typeface="Google Sans"/>
              </a:rPr>
              <a:t>Case Study</a:t>
            </a:r>
            <a:endParaRPr/>
          </a:p>
        </p:txBody>
      </p:sp>
      <p:sp>
        <p:nvSpPr>
          <p:cNvPr id="134" name="Google Shape;134;p24"/>
          <p:cNvSpPr txBox="1"/>
          <p:nvPr>
            <p:ph idx="1" type="body"/>
          </p:nvPr>
        </p:nvSpPr>
        <p:spPr>
          <a:xfrm>
            <a:off x="311700" y="1152475"/>
            <a:ext cx="8520600" cy="3416400"/>
          </a:xfrm>
          <a:prstGeom prst="rect">
            <a:avLst/>
          </a:prstGeom>
        </p:spPr>
        <p:txBody>
          <a:bodyPr anchorCtr="0" anchor="t" bIns="22850" lIns="91450" spcFirstLastPara="1" rIns="22850" wrap="square" tIns="22850">
            <a:noAutofit/>
          </a:bodyPr>
          <a:lstStyle/>
          <a:p>
            <a:pPr indent="0" lvl="0" marL="0" rtl="0" algn="l">
              <a:spcBef>
                <a:spcPts val="1000"/>
              </a:spcBef>
              <a:spcAft>
                <a:spcPts val="0"/>
              </a:spcAft>
              <a:buClr>
                <a:schemeClr val="dk1"/>
              </a:buClr>
              <a:buSzPts val="1100"/>
              <a:buFont typeface="Arial"/>
              <a:buNone/>
            </a:pPr>
            <a:r>
              <a:rPr lang="en-GB"/>
              <a:t>Similarly, the information gain for all the attributes are as follows :</a:t>
            </a:r>
            <a:endParaRPr/>
          </a:p>
          <a:p>
            <a:pPr indent="-381000" lvl="0" marL="457200" rtl="0" algn="l">
              <a:spcBef>
                <a:spcPts val="1000"/>
              </a:spcBef>
              <a:spcAft>
                <a:spcPts val="0"/>
              </a:spcAft>
              <a:buSzPts val="2400"/>
              <a:buAutoNum type="arabicPeriod"/>
            </a:pPr>
            <a:r>
              <a:rPr lang="en-GB" sz="2400"/>
              <a:t>Gain(S,Outlook)             = </a:t>
            </a:r>
            <a:r>
              <a:rPr b="1" lang="en-GB" sz="2400"/>
              <a:t>0.246</a:t>
            </a:r>
            <a:endParaRPr b="1" sz="2400"/>
          </a:p>
          <a:p>
            <a:pPr indent="-381000" lvl="0" marL="457200" rtl="0" algn="l">
              <a:spcBef>
                <a:spcPts val="0"/>
              </a:spcBef>
              <a:spcAft>
                <a:spcPts val="0"/>
              </a:spcAft>
              <a:buSzPts val="2400"/>
              <a:buAutoNum type="arabicPeriod"/>
            </a:pPr>
            <a:r>
              <a:rPr lang="en-GB" sz="2400"/>
              <a:t>Gain(S,Temperature)    = </a:t>
            </a:r>
            <a:r>
              <a:rPr b="1" lang="en-GB" sz="2400"/>
              <a:t>0.029</a:t>
            </a:r>
            <a:endParaRPr b="1" sz="2400"/>
          </a:p>
          <a:p>
            <a:pPr indent="-381000" lvl="0" marL="457200" rtl="0" algn="l">
              <a:spcBef>
                <a:spcPts val="0"/>
              </a:spcBef>
              <a:spcAft>
                <a:spcPts val="0"/>
              </a:spcAft>
              <a:buSzPts val="2400"/>
              <a:buAutoNum type="arabicPeriod"/>
            </a:pPr>
            <a:r>
              <a:rPr lang="en-GB" sz="2400"/>
              <a:t>Gain(S,Wind)                   = </a:t>
            </a:r>
            <a:r>
              <a:rPr b="1" lang="en-GB" sz="2400"/>
              <a:t>0.048</a:t>
            </a:r>
            <a:endParaRPr b="1" sz="2400"/>
          </a:p>
          <a:p>
            <a:pPr indent="-381000" lvl="0" marL="457200" rtl="0" algn="l">
              <a:spcBef>
                <a:spcPts val="0"/>
              </a:spcBef>
              <a:spcAft>
                <a:spcPts val="0"/>
              </a:spcAft>
              <a:buSzPts val="2400"/>
              <a:buAutoNum type="arabicPeriod"/>
            </a:pPr>
            <a:r>
              <a:rPr lang="en-GB" sz="2400"/>
              <a:t>Gain(S,Humidity)           = </a:t>
            </a:r>
            <a:r>
              <a:rPr b="1" lang="en-GB" sz="2400"/>
              <a:t>0.151</a:t>
            </a:r>
            <a:endParaRPr b="1" sz="2400"/>
          </a:p>
          <a:p>
            <a:pPr indent="0" lvl="0" marL="0" rtl="0" algn="l">
              <a:spcBef>
                <a:spcPts val="1000"/>
              </a:spcBef>
              <a:spcAft>
                <a:spcPts val="300"/>
              </a:spcAft>
              <a:buNone/>
            </a:pPr>
            <a:r>
              <a:rPr lang="en-GB" sz="1400"/>
              <a:t>According to the information gain measure, the Outlook attribute provides the best prediction of the target attribute, PlayTennis, over the training examples. Therefore, Outlook is selected as the decision attribute for the root node, and branches are created below the root for each of its possible values (i.e., Sunny, Overcast, and Rain).</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AI">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